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5" r:id="rId4"/>
  </p:sldMasterIdLst>
  <p:notesMasterIdLst>
    <p:notesMasterId r:id="rId25"/>
  </p:notesMasterIdLst>
  <p:sldIdLst>
    <p:sldId id="256" r:id="rId5"/>
    <p:sldId id="304" r:id="rId6"/>
    <p:sldId id="312" r:id="rId7"/>
    <p:sldId id="272" r:id="rId8"/>
    <p:sldId id="280" r:id="rId9"/>
    <p:sldId id="313" r:id="rId10"/>
    <p:sldId id="314" r:id="rId11"/>
    <p:sldId id="316" r:id="rId12"/>
    <p:sldId id="317" r:id="rId13"/>
    <p:sldId id="326" r:id="rId14"/>
    <p:sldId id="328" r:id="rId15"/>
    <p:sldId id="327" r:id="rId16"/>
    <p:sldId id="325" r:id="rId17"/>
    <p:sldId id="318" r:id="rId18"/>
    <p:sldId id="329" r:id="rId19"/>
    <p:sldId id="279" r:id="rId20"/>
    <p:sldId id="321" r:id="rId21"/>
    <p:sldId id="322" r:id="rId22"/>
    <p:sldId id="288" r:id="rId23"/>
    <p:sldId id="265" r:id="rId24"/>
  </p:sldIdLst>
  <p:sldSz cx="24384000" cy="13716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7" autoAdjust="0"/>
    <p:restoredTop sz="94660"/>
  </p:normalViewPr>
  <p:slideViewPr>
    <p:cSldViewPr snapToGrid="0">
      <p:cViewPr varScale="1">
        <p:scale>
          <a:sx n="53" d="100"/>
          <a:sy n="53" d="100"/>
        </p:scale>
        <p:origin x="15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/>
          </a:p>
        </p:txBody>
      </p:sp>
      <p:sp>
        <p:nvSpPr>
          <p:cNvPr id="98" name="Google Shape;9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BFA79E72-8E19-F85D-4165-CBA100BD5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13505fa6421_0_6:notes">
            <a:extLst>
              <a:ext uri="{FF2B5EF4-FFF2-40B4-BE49-F238E27FC236}">
                <a16:creationId xmlns:a16="http://schemas.microsoft.com/office/drawing/2014/main" id="{B571D5CE-2FE6-B14A-A414-02329CD4450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22222"/>
              </a:lnSpc>
              <a:spcBef>
                <a:spcPts val="2000"/>
              </a:spcBef>
              <a:spcAft>
                <a:spcPts val="0"/>
              </a:spcAft>
              <a:buNone/>
            </a:pPr>
            <a:endParaRPr sz="900">
              <a:solidFill>
                <a:srgbClr val="80868B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8" name="Google Shape;118;g13505fa6421_0_6:notes">
            <a:extLst>
              <a:ext uri="{FF2B5EF4-FFF2-40B4-BE49-F238E27FC236}">
                <a16:creationId xmlns:a16="http://schemas.microsoft.com/office/drawing/2014/main" id="{45EE3F80-4F7B-8568-872D-EF11538F84F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004388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13505fa6421_0_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22222"/>
              </a:lnSpc>
              <a:spcBef>
                <a:spcPts val="2000"/>
              </a:spcBef>
              <a:spcAft>
                <a:spcPts val="0"/>
              </a:spcAft>
              <a:buNone/>
            </a:pPr>
            <a:endParaRPr sz="900">
              <a:solidFill>
                <a:srgbClr val="80868B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8" name="Google Shape;118;g13505fa6421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89128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c09f01c971_0_6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gc09f01c971_0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ead" type="tx">
  <p:cSld name="TITLE_AND_BODY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Head teal">
  <p:cSld name="Head teal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/>
          <p:nvPr/>
        </p:nvSpPr>
        <p:spPr>
          <a:xfrm>
            <a:off x="-7331" y="-15653"/>
            <a:ext cx="24398661" cy="13747305"/>
          </a:xfrm>
          <a:prstGeom prst="rect">
            <a:avLst/>
          </a:prstGeom>
          <a:solidFill>
            <a:srgbClr val="009D8E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59" name="Google Shape;59;p11" descr="Imag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7205073" y="4572526"/>
            <a:ext cx="7178928" cy="9143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1" descr="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26558" y="1375285"/>
            <a:ext cx="3171714" cy="1302517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1"/>
          <p:cNvSpPr txBox="1">
            <a:spLocks noGrp="1"/>
          </p:cNvSpPr>
          <p:nvPr>
            <p:ph type="sldNum" idx="1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Head orange">
  <p:cSld name="Head orange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2"/>
          <p:cNvSpPr/>
          <p:nvPr/>
        </p:nvSpPr>
        <p:spPr>
          <a:xfrm>
            <a:off x="-7331" y="-15653"/>
            <a:ext cx="24398661" cy="13747305"/>
          </a:xfrm>
          <a:prstGeom prst="rect">
            <a:avLst/>
          </a:prstGeom>
          <a:solidFill>
            <a:srgbClr val="EF7F1D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64" name="Google Shape;64;p12" descr="Imag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7205073" y="4572526"/>
            <a:ext cx="7178928" cy="9143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2" descr="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26558" y="1375285"/>
            <a:ext cx="3171714" cy="1302517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2"/>
          <p:cNvSpPr txBox="1">
            <a:spLocks noGrp="1"/>
          </p:cNvSpPr>
          <p:nvPr>
            <p:ph type="sldNum" idx="1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hoto">
  <p:cSld name="Photo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13" descr="Imag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24384001" cy="1371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3" descr="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205073" y="4572526"/>
            <a:ext cx="7178928" cy="9143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3" descr="Imag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01158" y="1349885"/>
            <a:ext cx="3232500" cy="1327480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3"/>
          <p:cNvSpPr txBox="1">
            <a:spLocks noGrp="1"/>
          </p:cNvSpPr>
          <p:nvPr>
            <p:ph type="sldNum" idx="1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hoto 2">
  <p:cSld name="Photo 2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Google Shape;73;p14" descr="Imag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2454818"/>
            <a:ext cx="24384001" cy="11264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4" descr="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0" y="4572526"/>
            <a:ext cx="7178927" cy="9143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4" descr="Imag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911241" y="473585"/>
            <a:ext cx="1931118" cy="793046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4"/>
          <p:cNvSpPr txBox="1">
            <a:spLocks noGrp="1"/>
          </p:cNvSpPr>
          <p:nvPr>
            <p:ph type="sldNum" idx="1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inside">
  <p:cSld name="inside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15" descr="Imag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19549392" y="7558381"/>
            <a:ext cx="4834608" cy="6157619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5" descr="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7858" y="524385"/>
            <a:ext cx="2201816" cy="904213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5"/>
          <p:cNvSpPr txBox="1">
            <a:spLocks noGrp="1"/>
          </p:cNvSpPr>
          <p:nvPr>
            <p:ph type="sldNum" idx="1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copy 2">
  <p:cSld name="Blank copy 2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6"/>
          <p:cNvSpPr/>
          <p:nvPr/>
        </p:nvSpPr>
        <p:spPr>
          <a:xfrm>
            <a:off x="21537942" y="-42334"/>
            <a:ext cx="2854525" cy="13800668"/>
          </a:xfrm>
          <a:prstGeom prst="rect">
            <a:avLst/>
          </a:prstGeom>
          <a:solidFill>
            <a:srgbClr val="009D8E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83" name="Google Shape;83;p16" descr="Imag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1546408" y="10101888"/>
            <a:ext cx="2837593" cy="3614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6" descr="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015595" y="473585"/>
            <a:ext cx="1913447" cy="785789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6"/>
          <p:cNvSpPr txBox="1">
            <a:spLocks noGrp="1"/>
          </p:cNvSpPr>
          <p:nvPr>
            <p:ph type="sldNum" idx="1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bg>
      <p:bgPr>
        <a:solidFill>
          <a:srgbClr val="2476BD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7"/>
          <p:cNvSpPr>
            <a:spLocks noGrp="1"/>
          </p:cNvSpPr>
          <p:nvPr>
            <p:ph type="pic" idx="2"/>
          </p:nvPr>
        </p:nvSpPr>
        <p:spPr>
          <a:xfrm>
            <a:off x="12192000" y="0"/>
            <a:ext cx="12192000" cy="137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91400" rIns="182850" bIns="914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595959"/>
              </a:buClr>
              <a:buSzPts val="6400"/>
              <a:buFont typeface="Arial"/>
              <a:buNone/>
              <a:defRPr sz="6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5600"/>
              <a:buFont typeface="Arial"/>
              <a:buNone/>
              <a:defRPr sz="56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4800"/>
              <a:buFont typeface="Arial"/>
              <a:buNone/>
              <a:defRPr sz="48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8" name="Google Shape;88;p17"/>
          <p:cNvSpPr txBox="1">
            <a:spLocks noGrp="1"/>
          </p:cNvSpPr>
          <p:nvPr>
            <p:ph type="ctrTitle"/>
          </p:nvPr>
        </p:nvSpPr>
        <p:spPr>
          <a:xfrm>
            <a:off x="1615730" y="3578576"/>
            <a:ext cx="10042800" cy="85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91400" rIns="182850" bIns="914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DD00"/>
              </a:buClr>
              <a:buSzPts val="7000"/>
              <a:buFont typeface="Arial"/>
              <a:buNone/>
              <a:defRPr sz="7000" b="1">
                <a:solidFill>
                  <a:srgbClr val="FFDD00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2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7"/>
          <p:cNvSpPr txBox="1">
            <a:spLocks noGrp="1"/>
          </p:cNvSpPr>
          <p:nvPr>
            <p:ph type="ftr" idx="11"/>
          </p:nvPr>
        </p:nvSpPr>
        <p:spPr>
          <a:xfrm>
            <a:off x="18627763" y="6384544"/>
            <a:ext cx="5756400" cy="73314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182850" tIns="91400" rIns="182850" bIns="914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pic>
        <p:nvPicPr>
          <p:cNvPr id="90" name="Google Shape;90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15730" y="1252508"/>
            <a:ext cx="2864543" cy="20612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9_Title Slide">
  <p:cSld name="9_Title Slide">
    <p:bg>
      <p:bgPr>
        <a:solidFill>
          <a:srgbClr val="E8398B"/>
        </a:solid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8"/>
          <p:cNvSpPr>
            <a:spLocks noGrp="1"/>
          </p:cNvSpPr>
          <p:nvPr>
            <p:ph type="pic" idx="2"/>
          </p:nvPr>
        </p:nvSpPr>
        <p:spPr>
          <a:xfrm>
            <a:off x="12192000" y="0"/>
            <a:ext cx="12192000" cy="137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91400" rIns="182850" bIns="914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595959"/>
              </a:buClr>
              <a:buSzPts val="6400"/>
              <a:buFont typeface="Arial"/>
              <a:buNone/>
              <a:defRPr sz="6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5600"/>
              <a:buFont typeface="Arial"/>
              <a:buNone/>
              <a:defRPr sz="56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4800"/>
              <a:buFont typeface="Arial"/>
              <a:buNone/>
              <a:defRPr sz="48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Google Shape;93;p18"/>
          <p:cNvSpPr txBox="1">
            <a:spLocks noGrp="1"/>
          </p:cNvSpPr>
          <p:nvPr>
            <p:ph type="ctrTitle"/>
          </p:nvPr>
        </p:nvSpPr>
        <p:spPr>
          <a:xfrm>
            <a:off x="1615730" y="3623732"/>
            <a:ext cx="10042800" cy="85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91400" rIns="182850" bIns="914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DD00"/>
              </a:buClr>
              <a:buSzPts val="7000"/>
              <a:buFont typeface="Arial"/>
              <a:buNone/>
              <a:defRPr sz="7000" b="1">
                <a:solidFill>
                  <a:srgbClr val="FFDD00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2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8"/>
          <p:cNvSpPr txBox="1">
            <a:spLocks noGrp="1"/>
          </p:cNvSpPr>
          <p:nvPr>
            <p:ph type="ftr" idx="11"/>
          </p:nvPr>
        </p:nvSpPr>
        <p:spPr>
          <a:xfrm>
            <a:off x="18627764" y="6384544"/>
            <a:ext cx="5756400" cy="73314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182850" tIns="91400" rIns="182850" bIns="914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pic>
        <p:nvPicPr>
          <p:cNvPr id="95" name="Google Shape;95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15730" y="1252508"/>
            <a:ext cx="2864543" cy="20612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g1d71f0904df_2_892"/>
          <p:cNvSpPr txBox="1">
            <a:spLocks noGrp="1"/>
          </p:cNvSpPr>
          <p:nvPr>
            <p:ph type="title"/>
          </p:nvPr>
        </p:nvSpPr>
        <p:spPr>
          <a:xfrm>
            <a:off x="1676400" y="730250"/>
            <a:ext cx="18634200" cy="265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8398B"/>
              </a:buClr>
              <a:buSzPts val="3500"/>
              <a:buFont typeface="Arial"/>
              <a:buNone/>
              <a:defRPr sz="7000" b="1" i="0">
                <a:solidFill>
                  <a:srgbClr val="E8398B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g1d71f0904df_2_892"/>
          <p:cNvSpPr txBox="1">
            <a:spLocks noGrp="1"/>
          </p:cNvSpPr>
          <p:nvPr>
            <p:ph type="body" idx="1"/>
          </p:nvPr>
        </p:nvSpPr>
        <p:spPr>
          <a:xfrm>
            <a:off x="1676400" y="3651250"/>
            <a:ext cx="18634200" cy="89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914400" lvl="0" indent="-82296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E8398B"/>
              </a:buClr>
              <a:buSzPts val="2880"/>
              <a:buChar char="•"/>
              <a:defRPr sz="4800">
                <a:solidFill>
                  <a:srgbClr val="595959"/>
                </a:solidFill>
              </a:defRPr>
            </a:lvl1pPr>
            <a:lvl2pPr marL="1828800" lvl="1" indent="-635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E8398B"/>
              </a:buClr>
              <a:buSzPts val="1400"/>
              <a:buFont typeface="Arial"/>
              <a:buChar char="●"/>
              <a:defRPr sz="4000">
                <a:solidFill>
                  <a:srgbClr val="595959"/>
                </a:solidFill>
              </a:defRPr>
            </a:lvl2pPr>
            <a:lvl3pPr marL="2743200" lvl="2" indent="-711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000"/>
              <a:buChar char="•"/>
              <a:defRPr>
                <a:solidFill>
                  <a:srgbClr val="595959"/>
                </a:solidFill>
              </a:defRPr>
            </a:lvl3pPr>
            <a:lvl4pPr marL="3657600" lvl="3" indent="-685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1800"/>
              <a:buChar char="•"/>
              <a:defRPr>
                <a:solidFill>
                  <a:srgbClr val="595959"/>
                </a:solidFill>
              </a:defRPr>
            </a:lvl4pPr>
            <a:lvl5pPr marL="4572000" lvl="4" indent="-685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1800"/>
              <a:buChar char="•"/>
              <a:defRPr>
                <a:solidFill>
                  <a:srgbClr val="595959"/>
                </a:solidFill>
              </a:defRPr>
            </a:lvl5pPr>
            <a:lvl6pPr marL="5486400" lvl="5" indent="-685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6400800" lvl="6" indent="-685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7315200" lvl="7" indent="-685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8229600" lvl="8" indent="-685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g1d71f0904df_2_892"/>
          <p:cNvSpPr/>
          <p:nvPr/>
        </p:nvSpPr>
        <p:spPr>
          <a:xfrm>
            <a:off x="21546988" y="0"/>
            <a:ext cx="2836800" cy="13716000"/>
          </a:xfrm>
          <a:prstGeom prst="rect">
            <a:avLst/>
          </a:prstGeom>
          <a:solidFill>
            <a:srgbClr val="E7398B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" name="Google Shape;42;g1d71f0904df_2_892" descr="Imag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1897056" y="484236"/>
            <a:ext cx="2080452" cy="854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43;g1d71f0904df_2_892" descr="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546989" y="10086680"/>
            <a:ext cx="2849534" cy="3629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87202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copy">
  <p:cSld name="Blank copy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21537942" y="-42334"/>
            <a:ext cx="2854525" cy="13800668"/>
          </a:xfrm>
          <a:prstGeom prst="rect">
            <a:avLst/>
          </a:prstGeom>
          <a:solidFill>
            <a:srgbClr val="2477BC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6" name="Google Shape;16;p3" descr="Imag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1546408" y="10101888"/>
            <a:ext cx="2837593" cy="3614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3" descr="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015595" y="473585"/>
            <a:ext cx="1913447" cy="785789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Head magenta">
  <p:cSld name="Head magenta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-7331" y="-15653"/>
            <a:ext cx="24398661" cy="13747305"/>
          </a:xfrm>
          <a:prstGeom prst="rect">
            <a:avLst/>
          </a:prstGeom>
          <a:solidFill>
            <a:srgbClr val="E7398B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1" name="Google Shape;21;p4" descr="Imag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7205073" y="4572526"/>
            <a:ext cx="7178928" cy="9143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4" descr="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26558" y="1375285"/>
            <a:ext cx="3171714" cy="130251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copy 1">
  <p:cSld name="Blank copy 1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/>
          <p:nvPr/>
        </p:nvSpPr>
        <p:spPr>
          <a:xfrm>
            <a:off x="21537942" y="-42334"/>
            <a:ext cx="2854525" cy="13800668"/>
          </a:xfrm>
          <a:prstGeom prst="rect">
            <a:avLst/>
          </a:prstGeom>
          <a:solidFill>
            <a:srgbClr val="E7398B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6" name="Google Shape;26;p5" descr="Imag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1546408" y="10101888"/>
            <a:ext cx="2837593" cy="3614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5" descr="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015595" y="473585"/>
            <a:ext cx="1913447" cy="785789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Head copy 3">
  <p:cSld name="Head copy 3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/>
          <p:nvPr/>
        </p:nvSpPr>
        <p:spPr>
          <a:xfrm>
            <a:off x="-7331" y="-15653"/>
            <a:ext cx="24398661" cy="13747305"/>
          </a:xfrm>
          <a:prstGeom prst="rect">
            <a:avLst/>
          </a:prstGeom>
          <a:solidFill>
            <a:srgbClr val="009D8E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1" name="Google Shape;31;p6" descr="Imag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2160142" y="0"/>
            <a:ext cx="12204701" cy="1371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6" descr="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205073" y="4572526"/>
            <a:ext cx="7178928" cy="9143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6" descr="Imag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26558" y="1375285"/>
            <a:ext cx="3171714" cy="1302517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6"/>
          <p:cNvSpPr txBox="1">
            <a:spLocks noGrp="1"/>
          </p:cNvSpPr>
          <p:nvPr>
            <p:ph type="sldNum" idx="1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hoto 3">
  <p:cSld name="Photo 3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;p7" descr="Imag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2454818"/>
            <a:ext cx="24384001" cy="11264901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7"/>
          <p:cNvSpPr/>
          <p:nvPr/>
        </p:nvSpPr>
        <p:spPr>
          <a:xfrm>
            <a:off x="-8467" y="-42334"/>
            <a:ext cx="24400935" cy="2495889"/>
          </a:xfrm>
          <a:prstGeom prst="rect">
            <a:avLst/>
          </a:prstGeom>
          <a:solidFill>
            <a:srgbClr val="EF7F1D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8" name="Google Shape;38;p7" descr="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0" y="4572526"/>
            <a:ext cx="7178927" cy="9143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7" descr="Imag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015595" y="435485"/>
            <a:ext cx="1913447" cy="785789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7"/>
          <p:cNvSpPr txBox="1">
            <a:spLocks noGrp="1"/>
          </p:cNvSpPr>
          <p:nvPr>
            <p:ph type="sldNum" idx="1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copy 3">
  <p:cSld name="Blank copy 3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/>
          <p:nvPr/>
        </p:nvSpPr>
        <p:spPr>
          <a:xfrm>
            <a:off x="21537942" y="-42334"/>
            <a:ext cx="2854525" cy="13800668"/>
          </a:xfrm>
          <a:prstGeom prst="rect">
            <a:avLst/>
          </a:prstGeom>
          <a:solidFill>
            <a:srgbClr val="EF7F1D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3" name="Google Shape;43;p8" descr="Imag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1546408" y="10101888"/>
            <a:ext cx="2837593" cy="3614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44;p8" descr="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015595" y="473585"/>
            <a:ext cx="1913447" cy="785789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8"/>
          <p:cNvSpPr txBox="1">
            <a:spLocks noGrp="1"/>
          </p:cNvSpPr>
          <p:nvPr>
            <p:ph type="sldNum" idx="1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Head blue">
  <p:cSld name="Head blue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9"/>
          <p:cNvSpPr/>
          <p:nvPr/>
        </p:nvSpPr>
        <p:spPr>
          <a:xfrm>
            <a:off x="-7331" y="-15653"/>
            <a:ext cx="24398661" cy="13747305"/>
          </a:xfrm>
          <a:prstGeom prst="rect">
            <a:avLst/>
          </a:prstGeom>
          <a:solidFill>
            <a:srgbClr val="2477BC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8" name="Google Shape;48;p9" descr="Imag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7205073" y="4572526"/>
            <a:ext cx="7178928" cy="9143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Google Shape;49;p9" descr="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26558" y="1375285"/>
            <a:ext cx="3171714" cy="1302517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9"/>
          <p:cNvSpPr txBox="1">
            <a:spLocks noGrp="1"/>
          </p:cNvSpPr>
          <p:nvPr>
            <p:ph type="sldNum" idx="1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hoto 4">
  <p:cSld name="Photo 4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10" descr="Imag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2451100"/>
            <a:ext cx="24384001" cy="11264900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0"/>
          <p:cNvSpPr/>
          <p:nvPr/>
        </p:nvSpPr>
        <p:spPr>
          <a:xfrm>
            <a:off x="-8467" y="-42334"/>
            <a:ext cx="24400935" cy="2495889"/>
          </a:xfrm>
          <a:prstGeom prst="rect">
            <a:avLst/>
          </a:prstGeom>
          <a:solidFill>
            <a:srgbClr val="2477BC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54" name="Google Shape;54;p10" descr="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0" y="4572526"/>
            <a:ext cx="7178927" cy="9143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0" descr="Imag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015595" y="435485"/>
            <a:ext cx="1913447" cy="785789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0"/>
          <p:cNvSpPr txBox="1">
            <a:spLocks noGrp="1"/>
          </p:cNvSpPr>
          <p:nvPr>
            <p:ph type="sldNum" idx="1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-7331" y="-15653"/>
            <a:ext cx="24398700" cy="13747200"/>
          </a:xfrm>
          <a:prstGeom prst="rect">
            <a:avLst/>
          </a:prstGeom>
          <a:solidFill>
            <a:srgbClr val="2477BC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7" name="Google Shape;7;p1" descr="Image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17205073" y="4572526"/>
            <a:ext cx="7178928" cy="9143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8;p1" descr="Image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1826558" y="1375285"/>
            <a:ext cx="4654944" cy="191163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9;p1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799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00"/>
              <a:buFont typeface="Helvetica Neue"/>
              <a:buNone/>
              <a:defRPr sz="11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00"/>
              <a:buFont typeface="Helvetica Neue"/>
              <a:buNone/>
              <a:defRPr sz="11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00"/>
              <a:buFont typeface="Helvetica Neue"/>
              <a:buNone/>
              <a:defRPr sz="11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00"/>
              <a:buFont typeface="Helvetica Neue"/>
              <a:buNone/>
              <a:defRPr sz="11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00"/>
              <a:buFont typeface="Helvetica Neue"/>
              <a:buNone/>
              <a:defRPr sz="11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00"/>
              <a:buFont typeface="Helvetica Neue"/>
              <a:buNone/>
              <a:defRPr sz="11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00"/>
              <a:buFont typeface="Helvetica Neue"/>
              <a:buNone/>
              <a:defRPr sz="11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00"/>
              <a:buFont typeface="Helvetica Neue"/>
              <a:buNone/>
              <a:defRPr sz="11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200"/>
              <a:buFont typeface="Helvetica Neue"/>
              <a:buNone/>
              <a:defRPr sz="11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799" cy="92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>
            <a:lvl1pPr marL="457200" marR="0" lvl="0" indent="-609600" algn="l" rtl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609600" algn="l" rtl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609600" algn="l" rtl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609600" algn="l" rtl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609600" algn="l" rtl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609600" algn="l" rtl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609600" algn="l" rtl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609600" algn="l" rtl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609600" algn="l" rtl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sldNum" idx="1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 sz="24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6" r:id="rId1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participationpool.eu/" TargetMode="External"/><Relationship Id="rId2" Type="http://schemas.openxmlformats.org/officeDocument/2006/relationships/hyperlink" Target="https://participationpool.eu/projects/?q=%7B%22sort%22%3A%22a%22%2C%22page%22%3A1%7D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participationpool.eu/wp-content/uploads/2021/05/Learning-by-Doing-1.pdf" TargetMode="External"/><Relationship Id="rId2" Type="http://schemas.openxmlformats.org/officeDocument/2006/relationships/hyperlink" Target="https://participationpool.eu/project/online-youth-activism-no-filter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hyperlink" Target="https://participationpool.eu/wp-content/uploads/2021/05/Young-people-leading-projects-1.pdf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participationpool.eu/wp-content/uploads/2021/05/Planning-for-participation-1.pdf" TargetMode="External"/><Relationship Id="rId2" Type="http://schemas.openxmlformats.org/officeDocument/2006/relationships/hyperlink" Target="https://participationpool.eu/project/yes-to-migration-no-to-extremism-a-european-educational-journey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hyperlink" Target="https://participationpool.eu/wp-content/uploads/2021/05/Young-people-leading-projects-1.pdf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participationpool.eu/resource/get-inspired-to-improve-your-outreach-with-youth-participation-case-study-of-the-dutch-national-agency/" TargetMode="External"/><Relationship Id="rId2" Type="http://schemas.openxmlformats.org/officeDocument/2006/relationships/hyperlink" Target="https://participationpool.eu/resource/sharing-the-power-with-young-people-in-the-german-national-agency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hyperlink" Target="https://participationpool.eu/resource/council-of-europe-reference-framework-of-competences-for-democratic-culture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participationpool.eu/resource-category/participation-in-democratic-life/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participationpool.eu/toolkit/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participation@salto-youth.net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participationpool.eu/submit-your-resource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articipationpool.eu/toolkit/" TargetMode="External"/><Relationship Id="rId2" Type="http://schemas.openxmlformats.org/officeDocument/2006/relationships/hyperlink" Target="https://participationpool.eu/resource-category/participation-in-democratic-life/youth-participation-strategy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articipationpool.eu/" TargetMode="External"/><Relationship Id="rId4" Type="http://schemas.openxmlformats.org/officeDocument/2006/relationships/hyperlink" Target="https://participationpool.eu/projects/?q=%7B%22sort%22%3A%22a%22%2C%22page%22%3A1%7D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fif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participationpool.eu/resource-category/participation-in-democratic-life/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participationpool.eu/wp-content/uploads/2020/11/ParticipationStrategy_Download_EN.pdf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9"/>
          <p:cNvSpPr txBox="1"/>
          <p:nvPr/>
        </p:nvSpPr>
        <p:spPr>
          <a:xfrm>
            <a:off x="1622875" y="4962850"/>
            <a:ext cx="20129100" cy="20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>
              <a:lnSpc>
                <a:spcPct val="107142"/>
              </a:lnSpc>
            </a:pPr>
            <a:r>
              <a:rPr lang="et-EE" sz="7000" b="1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Participation</a:t>
            </a:r>
            <a:r>
              <a:rPr lang="et-EE" sz="7000" b="1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in </a:t>
            </a:r>
            <a:r>
              <a:rPr lang="et-EE" sz="7000" b="1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Democratic</a:t>
            </a:r>
            <a:r>
              <a:rPr lang="et-EE" sz="7000" b="1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Life in Erasmus+ and </a:t>
            </a:r>
            <a:r>
              <a:rPr lang="et-EE" sz="7000" b="1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European</a:t>
            </a:r>
            <a:r>
              <a:rPr lang="et-EE" sz="7000" b="1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t-EE" sz="7000" b="1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Solidarity</a:t>
            </a:r>
            <a:r>
              <a:rPr lang="et-EE" sz="7000" b="1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t-EE" sz="7000" b="1" dirty="0" err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Corps</a:t>
            </a:r>
            <a:endParaRPr lang="en-US" dirty="0"/>
          </a:p>
          <a:p>
            <a:pPr marL="0" marR="0" lvl="0" indent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Font typeface="Open Sans"/>
              <a:buNone/>
            </a:pPr>
            <a:endParaRPr lang="et-EE" sz="5000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Font typeface="Open Sans"/>
              <a:buNone/>
            </a:pPr>
            <a:r>
              <a:rPr lang="et-EE" sz="5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31.10.</a:t>
            </a:r>
            <a:r>
              <a:rPr lang="en-US" sz="5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2024</a:t>
            </a:r>
            <a:r>
              <a:rPr lang="et-EE" sz="5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– TCA </a:t>
            </a:r>
            <a:r>
              <a:rPr lang="et-EE" sz="5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Lisbon</a:t>
            </a:r>
            <a:endParaRPr sz="5000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1" name="Google Shape;101;p19"/>
          <p:cNvSpPr txBox="1"/>
          <p:nvPr/>
        </p:nvSpPr>
        <p:spPr>
          <a:xfrm>
            <a:off x="1622875" y="9564501"/>
            <a:ext cx="18617017" cy="321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DD00"/>
              </a:buClr>
              <a:buSzPts val="5000"/>
              <a:buFont typeface="Open Sans"/>
              <a:buNone/>
            </a:pPr>
            <a:r>
              <a:rPr lang="en-US" sz="4200" b="1" dirty="0">
                <a:solidFill>
                  <a:srgbClr val="FFDD00"/>
                </a:solidFill>
                <a:latin typeface="Open Sans"/>
                <a:ea typeface="Open Sans"/>
                <a:cs typeface="Open Sans"/>
                <a:sym typeface="Open Sans"/>
              </a:rPr>
              <a:t>SALTO Participation &amp; Information Resource Centre</a:t>
            </a:r>
            <a:endParaRPr sz="4200" b="1" dirty="0">
              <a:solidFill>
                <a:srgbClr val="FFDD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DD00"/>
              </a:buClr>
              <a:buSzPts val="5000"/>
              <a:buFont typeface="Open Sans"/>
              <a:buNone/>
            </a:pPr>
            <a:r>
              <a:rPr lang="en-US" sz="3600" dirty="0">
                <a:solidFill>
                  <a:srgbClr val="FFDD00"/>
                </a:solidFill>
                <a:latin typeface="Open Sans"/>
                <a:ea typeface="Open Sans"/>
                <a:cs typeface="Open Sans"/>
                <a:sym typeface="Open Sans"/>
              </a:rPr>
              <a:t>Since 2018 hosted by the Estonian Agency for Erasmus+ and </a:t>
            </a:r>
            <a:r>
              <a:rPr lang="et-EE" sz="3600" dirty="0">
                <a:solidFill>
                  <a:srgbClr val="FFDD00"/>
                </a:solidFill>
                <a:latin typeface="Open Sans"/>
                <a:ea typeface="Open Sans"/>
                <a:cs typeface="Open Sans"/>
                <a:sym typeface="Open Sans"/>
              </a:rPr>
              <a:t>ESC</a:t>
            </a:r>
            <a:br>
              <a:rPr lang="et-EE" sz="3600" dirty="0">
                <a:solidFill>
                  <a:srgbClr val="FFDD00"/>
                </a:solidFill>
                <a:latin typeface="Open Sans"/>
                <a:ea typeface="Open Sans"/>
                <a:cs typeface="Open Sans"/>
                <a:sym typeface="Open Sans"/>
              </a:rPr>
            </a:br>
            <a:endParaRPr lang="et-EE" sz="3600" dirty="0">
              <a:solidFill>
                <a:srgbClr val="FFDD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DD00"/>
              </a:buClr>
              <a:buSzPts val="5000"/>
              <a:buFont typeface="Open Sans"/>
              <a:buNone/>
            </a:pPr>
            <a:endParaRPr sz="200" dirty="0"/>
          </a:p>
        </p:txBody>
      </p:sp>
      <p:pic>
        <p:nvPicPr>
          <p:cNvPr id="102" name="Google Shape;10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60050" y="0"/>
            <a:ext cx="8023955" cy="4514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FA9947-F9CF-81C9-4E26-3CFAFEA579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7;p20">
            <a:extLst>
              <a:ext uri="{FF2B5EF4-FFF2-40B4-BE49-F238E27FC236}">
                <a16:creationId xmlns:a16="http://schemas.microsoft.com/office/drawing/2014/main" id="{5522DC77-0E12-6A47-49A0-62329DB46A1F}"/>
              </a:ext>
            </a:extLst>
          </p:cNvPr>
          <p:cNvSpPr txBox="1"/>
          <p:nvPr/>
        </p:nvSpPr>
        <p:spPr>
          <a:xfrm>
            <a:off x="1812234" y="2122754"/>
            <a:ext cx="19786821" cy="986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>
              <a:lnSpc>
                <a:spcPct val="107142"/>
              </a:lnSpc>
            </a:pPr>
            <a:r>
              <a:rPr lang="et-EE" sz="4800" b="1" dirty="0">
                <a:solidFill>
                  <a:srgbClr val="0070C0"/>
                </a:solidFill>
                <a:latin typeface="Open Sans"/>
                <a:ea typeface="Open Sans"/>
                <a:cs typeface="Open Sans"/>
              </a:rPr>
              <a:t>PARTICIPATION AS A TOPIC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1BC756-ECF1-92D4-AC9E-24AEFD6FF230}"/>
              </a:ext>
            </a:extLst>
          </p:cNvPr>
          <p:cNvSpPr txBox="1"/>
          <p:nvPr/>
        </p:nvSpPr>
        <p:spPr>
          <a:xfrm>
            <a:off x="1995114" y="3781177"/>
            <a:ext cx="16154438" cy="563231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t-EE" sz="3600" b="1" dirty="0" err="1">
                <a:solidFill>
                  <a:srgbClr val="212121"/>
                </a:solidFill>
                <a:ea typeface="Open Sans"/>
              </a:rPr>
              <a:t>What</a:t>
            </a:r>
            <a:r>
              <a:rPr lang="et-EE" sz="3600" b="1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b="1" dirty="0" err="1">
                <a:solidFill>
                  <a:srgbClr val="212121"/>
                </a:solidFill>
                <a:ea typeface="Open Sans"/>
              </a:rPr>
              <a:t>it</a:t>
            </a:r>
            <a:r>
              <a:rPr lang="et-EE" sz="3600" b="1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b="1" dirty="0" err="1">
                <a:solidFill>
                  <a:srgbClr val="212121"/>
                </a:solidFill>
                <a:ea typeface="Open Sans"/>
              </a:rPr>
              <a:t>can</a:t>
            </a:r>
            <a:r>
              <a:rPr lang="et-EE" sz="3600" b="1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b="1" dirty="0" err="1">
                <a:solidFill>
                  <a:srgbClr val="212121"/>
                </a:solidFill>
                <a:ea typeface="Open Sans"/>
              </a:rPr>
              <a:t>mean</a:t>
            </a:r>
            <a:r>
              <a:rPr lang="et-EE" sz="3600" b="1" dirty="0">
                <a:solidFill>
                  <a:srgbClr val="212121"/>
                </a:solidFill>
                <a:ea typeface="Open Sans"/>
              </a:rPr>
              <a:t>: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exploring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different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topics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around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democratic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participation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in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the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project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,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such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as: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citizenship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education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,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critical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thinking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,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media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and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information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literacy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,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forms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of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youth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participation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,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volunteering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,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functioning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of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democratic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institutions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, EU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values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,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climate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activism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, etc…</a:t>
            </a:r>
            <a:endParaRPr lang="et-EE" sz="3600" b="1" dirty="0">
              <a:solidFill>
                <a:srgbClr val="212121"/>
              </a:solidFill>
              <a:ea typeface="Open San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t-EE" sz="3600" b="1" dirty="0">
              <a:solidFill>
                <a:srgbClr val="212121"/>
              </a:solidFill>
              <a:ea typeface="Open San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t-EE" sz="3600" b="1" dirty="0" err="1">
                <a:solidFill>
                  <a:srgbClr val="212121"/>
                </a:solidFill>
                <a:ea typeface="Open Sans"/>
              </a:rPr>
              <a:t>Examples</a:t>
            </a:r>
            <a:r>
              <a:rPr lang="et-EE" sz="3600" b="1" dirty="0">
                <a:solidFill>
                  <a:srgbClr val="212121"/>
                </a:solidFill>
                <a:ea typeface="Open Sans"/>
              </a:rPr>
              <a:t>: </a:t>
            </a:r>
            <a:r>
              <a:rPr lang="et-EE" sz="3600" b="1" dirty="0" err="1">
                <a:solidFill>
                  <a:srgbClr val="212121"/>
                </a:solidFill>
                <a:ea typeface="Open Sans"/>
                <a:hlinkClick r:id="rId2"/>
              </a:rPr>
              <a:t>Flagships</a:t>
            </a:r>
            <a:r>
              <a:rPr lang="et-EE" sz="3600" b="1" dirty="0">
                <a:solidFill>
                  <a:srgbClr val="212121"/>
                </a:solidFill>
                <a:ea typeface="Open Sans"/>
                <a:hlinkClick r:id="rId2"/>
              </a:rPr>
              <a:t> Project </a:t>
            </a:r>
            <a:r>
              <a:rPr lang="et-EE" sz="3600" b="1" dirty="0" err="1">
                <a:solidFill>
                  <a:srgbClr val="212121"/>
                </a:solidFill>
                <a:ea typeface="Open Sans"/>
                <a:hlinkClick r:id="rId2"/>
              </a:rPr>
              <a:t>collection</a:t>
            </a:r>
            <a:endParaRPr lang="et-EE" sz="3600" b="1" dirty="0">
              <a:solidFill>
                <a:srgbClr val="212121"/>
              </a:solidFill>
              <a:ea typeface="Open San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t-EE" sz="3600" b="1" dirty="0">
              <a:solidFill>
                <a:srgbClr val="212121"/>
              </a:solidFill>
              <a:ea typeface="Open San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t-EE" sz="3600" b="1" dirty="0" err="1">
                <a:solidFill>
                  <a:srgbClr val="212121"/>
                </a:solidFill>
                <a:ea typeface="Open Sans"/>
              </a:rPr>
              <a:t>Explore</a:t>
            </a:r>
            <a:r>
              <a:rPr lang="et-EE" sz="3600" b="1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b="1" dirty="0" err="1">
                <a:solidFill>
                  <a:srgbClr val="212121"/>
                </a:solidFill>
                <a:ea typeface="Open Sans"/>
              </a:rPr>
              <a:t>further</a:t>
            </a:r>
            <a:r>
              <a:rPr lang="et-EE" sz="3600" b="1" dirty="0">
                <a:solidFill>
                  <a:srgbClr val="212121"/>
                </a:solidFill>
                <a:ea typeface="Open Sans"/>
              </a:rPr>
              <a:t>: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check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the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Up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Your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Knowledge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section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on </a:t>
            </a:r>
            <a:r>
              <a:rPr lang="et-EE" sz="3600" dirty="0">
                <a:solidFill>
                  <a:srgbClr val="212121"/>
                </a:solidFill>
                <a:ea typeface="Open Sans"/>
                <a:hlinkClick r:id="rId3"/>
              </a:rPr>
              <a:t>https://participationpool.eu/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for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inspiration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on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topics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and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resources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to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address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them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endParaRPr lang="en-US" sz="3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C989421-7D7F-78B8-12D4-08A8977B2D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3893" y="8820140"/>
            <a:ext cx="5211318" cy="4749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7082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EB3D0-5581-A4BB-6F45-C98B729962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7;p20">
            <a:extLst>
              <a:ext uri="{FF2B5EF4-FFF2-40B4-BE49-F238E27FC236}">
                <a16:creationId xmlns:a16="http://schemas.microsoft.com/office/drawing/2014/main" id="{73D20C45-14A1-39B3-33DC-6A5CC4F1475F}"/>
              </a:ext>
            </a:extLst>
          </p:cNvPr>
          <p:cNvSpPr txBox="1"/>
          <p:nvPr/>
        </p:nvSpPr>
        <p:spPr>
          <a:xfrm>
            <a:off x="1812234" y="2122754"/>
            <a:ext cx="19786821" cy="986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>
              <a:lnSpc>
                <a:spcPct val="107142"/>
              </a:lnSpc>
            </a:pPr>
            <a:r>
              <a:rPr lang="et-EE" sz="4800" b="1" dirty="0">
                <a:solidFill>
                  <a:srgbClr val="0070C0"/>
                </a:solidFill>
                <a:latin typeface="Open Sans"/>
                <a:ea typeface="Open Sans"/>
                <a:cs typeface="Open Sans"/>
              </a:rPr>
              <a:t>EXPERIENCING PARTICIPATION THROUGH ACTIVITIES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868FF5-58B3-BDEE-CE0A-15ED06E00012}"/>
              </a:ext>
            </a:extLst>
          </p:cNvPr>
          <p:cNvSpPr txBox="1"/>
          <p:nvPr/>
        </p:nvSpPr>
        <p:spPr>
          <a:xfrm>
            <a:off x="1627632" y="3990100"/>
            <a:ext cx="12370544" cy="729430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t-EE" sz="3600" b="1" dirty="0" err="1">
                <a:solidFill>
                  <a:srgbClr val="212121"/>
                </a:solidFill>
                <a:ea typeface="Open Sans"/>
              </a:rPr>
              <a:t>What</a:t>
            </a:r>
            <a:r>
              <a:rPr lang="et-EE" sz="3600" b="1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b="1" dirty="0" err="1">
                <a:solidFill>
                  <a:srgbClr val="212121"/>
                </a:solidFill>
                <a:ea typeface="Open Sans"/>
              </a:rPr>
              <a:t>it</a:t>
            </a:r>
            <a:r>
              <a:rPr lang="et-EE" sz="3600" b="1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b="1" dirty="0" err="1">
                <a:solidFill>
                  <a:srgbClr val="212121"/>
                </a:solidFill>
                <a:ea typeface="Open Sans"/>
              </a:rPr>
              <a:t>can</a:t>
            </a:r>
            <a:r>
              <a:rPr lang="et-EE" sz="3600" b="1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b="1" dirty="0" err="1">
                <a:solidFill>
                  <a:srgbClr val="212121"/>
                </a:solidFill>
                <a:ea typeface="Open Sans"/>
              </a:rPr>
              <a:t>mean</a:t>
            </a:r>
            <a:r>
              <a:rPr lang="et-EE" sz="3600" b="1" dirty="0">
                <a:solidFill>
                  <a:srgbClr val="212121"/>
                </a:solidFill>
                <a:ea typeface="Open Sans"/>
              </a:rPr>
              <a:t>: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create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activities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that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allow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participants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to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learn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by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doing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and/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or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experiencing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democratic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participation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in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practice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,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including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project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activities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that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create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change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in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the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community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/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participants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/etc (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volunteering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,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petitioning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,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activism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,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discussions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with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decision-makers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, etc)</a:t>
            </a:r>
            <a:endParaRPr lang="et-EE" sz="3600" b="1" dirty="0">
              <a:solidFill>
                <a:srgbClr val="212121"/>
              </a:solidFill>
              <a:ea typeface="Open San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t-EE" sz="3600" b="1" dirty="0">
              <a:solidFill>
                <a:srgbClr val="212121"/>
              </a:solidFill>
              <a:ea typeface="Open San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t-EE" sz="3600" b="1" dirty="0" err="1">
                <a:solidFill>
                  <a:srgbClr val="212121"/>
                </a:solidFill>
                <a:ea typeface="Open Sans"/>
              </a:rPr>
              <a:t>Example</a:t>
            </a:r>
            <a:r>
              <a:rPr lang="et-EE" sz="3600" b="1" dirty="0">
                <a:solidFill>
                  <a:srgbClr val="212121"/>
                </a:solidFill>
                <a:ea typeface="Open Sans"/>
              </a:rPr>
              <a:t>: </a:t>
            </a:r>
            <a:r>
              <a:rPr lang="et-EE" sz="3600" dirty="0">
                <a:solidFill>
                  <a:srgbClr val="212121"/>
                </a:solidFill>
                <a:ea typeface="Open Sans"/>
                <a:hlinkClick r:id="rId2"/>
              </a:rPr>
              <a:t>https://participationpool.eu/project/online-youth-activism-no-filter/</a:t>
            </a:r>
            <a:endParaRPr lang="et-EE" sz="3600" dirty="0">
              <a:solidFill>
                <a:srgbClr val="212121"/>
              </a:solidFill>
              <a:ea typeface="Open San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t-EE" sz="3600" dirty="0">
              <a:solidFill>
                <a:srgbClr val="212121"/>
              </a:solidFill>
              <a:ea typeface="Open San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t-EE" sz="3600" b="1" dirty="0" err="1">
                <a:solidFill>
                  <a:srgbClr val="212121"/>
                </a:solidFill>
                <a:ea typeface="Open Sans"/>
              </a:rPr>
              <a:t>Explore</a:t>
            </a:r>
            <a:r>
              <a:rPr lang="et-EE" sz="3600" b="1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b="1" dirty="0" err="1">
                <a:solidFill>
                  <a:srgbClr val="212121"/>
                </a:solidFill>
                <a:ea typeface="Open Sans"/>
              </a:rPr>
              <a:t>further</a:t>
            </a:r>
            <a:r>
              <a:rPr lang="et-EE" sz="3600" b="1" dirty="0">
                <a:solidFill>
                  <a:srgbClr val="212121"/>
                </a:solidFill>
                <a:ea typeface="Open Sans"/>
              </a:rPr>
              <a:t>: </a:t>
            </a:r>
            <a:r>
              <a:rPr lang="en-US" sz="3600" i="0" strike="noStrike" dirty="0">
                <a:solidFill>
                  <a:srgbClr val="0077C8"/>
                </a:solidFill>
                <a:effectLst/>
                <a:latin typeface="+mn-lt"/>
                <a:hlinkClick r:id="rId3"/>
              </a:rPr>
              <a:t>Module 04 Learning by Doing</a:t>
            </a:r>
            <a:r>
              <a:rPr lang="et-EE" sz="3600" i="0" strike="noStrike" dirty="0">
                <a:solidFill>
                  <a:srgbClr val="0077C8"/>
                </a:solidFill>
                <a:effectLst/>
                <a:latin typeface="+mn-lt"/>
              </a:rPr>
              <a:t> and </a:t>
            </a:r>
            <a:r>
              <a:rPr lang="en-US" sz="3600" i="0" strike="noStrike" dirty="0">
                <a:solidFill>
                  <a:srgbClr val="0077C8"/>
                </a:solidFill>
                <a:effectLst/>
                <a:latin typeface="+mn-lt"/>
                <a:hlinkClick r:id="rId4"/>
              </a:rPr>
              <a:t>Module 05 Young people leading projects</a:t>
            </a:r>
            <a:r>
              <a:rPr lang="et-EE" sz="3600" strike="noStrike" dirty="0">
                <a:solidFill>
                  <a:srgbClr val="212121"/>
                </a:solidFill>
                <a:latin typeface="+mn-lt"/>
              </a:rPr>
              <a:t> </a:t>
            </a:r>
            <a:r>
              <a:rPr lang="et-EE" sz="3600" dirty="0">
                <a:latin typeface="+mn-lt"/>
              </a:rPr>
              <a:t>of </a:t>
            </a:r>
            <a:r>
              <a:rPr lang="et-EE" sz="3600" dirty="0" err="1">
                <a:latin typeface="+mn-lt"/>
              </a:rPr>
              <a:t>the</a:t>
            </a:r>
            <a:r>
              <a:rPr lang="et-EE" sz="3600" dirty="0">
                <a:latin typeface="+mn-lt"/>
              </a:rPr>
              <a:t> Youth </a:t>
            </a:r>
            <a:r>
              <a:rPr lang="et-EE" sz="3600" dirty="0" err="1">
                <a:latin typeface="+mn-lt"/>
              </a:rPr>
              <a:t>Participation</a:t>
            </a:r>
            <a:r>
              <a:rPr lang="et-EE" sz="3600" dirty="0">
                <a:latin typeface="+mn-lt"/>
              </a:rPr>
              <a:t> </a:t>
            </a:r>
            <a:r>
              <a:rPr lang="et-EE" sz="3600" dirty="0" err="1">
                <a:latin typeface="+mn-lt"/>
              </a:rPr>
              <a:t>Toolkit</a:t>
            </a:r>
            <a:endParaRPr lang="en-US" sz="3600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9BDEEA-043A-8ACD-B97B-0E18E00F14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42822" y="4593166"/>
            <a:ext cx="5814087" cy="422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193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426F04-F411-6BEA-F8A1-8CECF3653A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7;p20">
            <a:extLst>
              <a:ext uri="{FF2B5EF4-FFF2-40B4-BE49-F238E27FC236}">
                <a16:creationId xmlns:a16="http://schemas.microsoft.com/office/drawing/2014/main" id="{26B30CAE-F20F-C870-30CC-0EBCC84EBAA7}"/>
              </a:ext>
            </a:extLst>
          </p:cNvPr>
          <p:cNvSpPr txBox="1"/>
          <p:nvPr/>
        </p:nvSpPr>
        <p:spPr>
          <a:xfrm>
            <a:off x="1812234" y="2122754"/>
            <a:ext cx="19786821" cy="986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>
              <a:lnSpc>
                <a:spcPct val="107142"/>
              </a:lnSpc>
            </a:pPr>
            <a:r>
              <a:rPr lang="et-EE" sz="4800" b="1" dirty="0">
                <a:solidFill>
                  <a:srgbClr val="0070C0"/>
                </a:solidFill>
                <a:latin typeface="Open Sans"/>
                <a:ea typeface="Open Sans"/>
                <a:cs typeface="Open Sans"/>
              </a:rPr>
              <a:t>PARTICIPATION DURING THE PROJECT LIFE CYCLE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33C03-67C0-1C89-F3F0-D250B3A60E16}"/>
              </a:ext>
            </a:extLst>
          </p:cNvPr>
          <p:cNvSpPr txBox="1"/>
          <p:nvPr/>
        </p:nvSpPr>
        <p:spPr>
          <a:xfrm>
            <a:off x="8686800" y="4172980"/>
            <a:ext cx="12370544" cy="729430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t-EE" sz="3600" b="1" dirty="0" err="1">
                <a:solidFill>
                  <a:srgbClr val="212121"/>
                </a:solidFill>
                <a:ea typeface="Open Sans"/>
              </a:rPr>
              <a:t>What</a:t>
            </a:r>
            <a:r>
              <a:rPr lang="et-EE" sz="3600" b="1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b="1" dirty="0" err="1">
                <a:solidFill>
                  <a:srgbClr val="212121"/>
                </a:solidFill>
                <a:ea typeface="Open Sans"/>
              </a:rPr>
              <a:t>it</a:t>
            </a:r>
            <a:r>
              <a:rPr lang="et-EE" sz="3600" b="1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b="1" dirty="0" err="1">
                <a:solidFill>
                  <a:srgbClr val="212121"/>
                </a:solidFill>
                <a:ea typeface="Open Sans"/>
              </a:rPr>
              <a:t>can</a:t>
            </a:r>
            <a:r>
              <a:rPr lang="et-EE" sz="3600" b="1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b="1" dirty="0" err="1">
                <a:solidFill>
                  <a:srgbClr val="212121"/>
                </a:solidFill>
                <a:ea typeface="Open Sans"/>
              </a:rPr>
              <a:t>mean</a:t>
            </a:r>
            <a:r>
              <a:rPr lang="et-EE" sz="3600" b="1" dirty="0">
                <a:solidFill>
                  <a:srgbClr val="212121"/>
                </a:solidFill>
                <a:ea typeface="Open Sans"/>
              </a:rPr>
              <a:t>: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having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an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inclusive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participatory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approach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during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planning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,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implementation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and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evaluation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of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your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project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,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including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shared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decision-making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,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involving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target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groups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in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activities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as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lead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or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(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co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)</a:t>
            </a:r>
            <a:r>
              <a:rPr lang="et-EE" sz="3600" dirty="0" err="1">
                <a:solidFill>
                  <a:srgbClr val="212121"/>
                </a:solidFill>
                <a:ea typeface="Open Sans"/>
              </a:rPr>
              <a:t>organisers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, etc</a:t>
            </a:r>
            <a:endParaRPr lang="et-EE" sz="3600" b="1" dirty="0">
              <a:solidFill>
                <a:srgbClr val="212121"/>
              </a:solidFill>
              <a:ea typeface="Open San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t-EE" sz="3600" b="1" dirty="0">
              <a:solidFill>
                <a:srgbClr val="212121"/>
              </a:solidFill>
              <a:ea typeface="Open San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t-EE" sz="3600" b="1" dirty="0" err="1">
                <a:solidFill>
                  <a:srgbClr val="212121"/>
                </a:solidFill>
                <a:ea typeface="Open Sans"/>
              </a:rPr>
              <a:t>Example</a:t>
            </a:r>
            <a:r>
              <a:rPr lang="et-EE" sz="3600" b="1" dirty="0">
                <a:solidFill>
                  <a:srgbClr val="212121"/>
                </a:solidFill>
                <a:ea typeface="Open Sans"/>
              </a:rPr>
              <a:t>: </a:t>
            </a:r>
            <a:r>
              <a:rPr lang="et-EE" sz="3600" dirty="0">
                <a:solidFill>
                  <a:srgbClr val="212121"/>
                </a:solidFill>
                <a:ea typeface="Open Sans"/>
                <a:hlinkClick r:id="rId2"/>
              </a:rPr>
              <a:t>https://participationpool.eu/project/yes-to-migration-no-to-extremism-a-european-educational-journey/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t-EE" sz="3600" b="1" dirty="0">
              <a:solidFill>
                <a:srgbClr val="212121"/>
              </a:solidFill>
              <a:ea typeface="Open San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t-EE" sz="3600" b="1" dirty="0" err="1">
                <a:solidFill>
                  <a:srgbClr val="212121"/>
                </a:solidFill>
                <a:ea typeface="Open Sans"/>
              </a:rPr>
              <a:t>Explore</a:t>
            </a:r>
            <a:r>
              <a:rPr lang="et-EE" sz="3600" b="1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3600" b="1" dirty="0" err="1">
                <a:solidFill>
                  <a:srgbClr val="212121"/>
                </a:solidFill>
                <a:ea typeface="Open Sans"/>
              </a:rPr>
              <a:t>further</a:t>
            </a:r>
            <a:r>
              <a:rPr lang="et-EE" sz="3600" b="1" dirty="0">
                <a:solidFill>
                  <a:srgbClr val="212121"/>
                </a:solidFill>
                <a:ea typeface="Open Sans"/>
              </a:rPr>
              <a:t>: </a:t>
            </a:r>
            <a:r>
              <a:rPr lang="et-EE" sz="3600" dirty="0" err="1">
                <a:solidFill>
                  <a:srgbClr val="212121"/>
                </a:solidFill>
                <a:ea typeface="Open Sans"/>
                <a:hlinkClick r:id="rId3"/>
              </a:rPr>
              <a:t>Module</a:t>
            </a:r>
            <a:r>
              <a:rPr lang="et-EE" sz="3600" dirty="0">
                <a:solidFill>
                  <a:srgbClr val="212121"/>
                </a:solidFill>
                <a:ea typeface="Open Sans"/>
                <a:hlinkClick r:id="rId3"/>
              </a:rPr>
              <a:t> 12 </a:t>
            </a:r>
            <a:r>
              <a:rPr lang="et-EE" sz="3600" dirty="0" err="1">
                <a:solidFill>
                  <a:srgbClr val="212121"/>
                </a:solidFill>
                <a:ea typeface="Open Sans"/>
                <a:hlinkClick r:id="rId3"/>
              </a:rPr>
              <a:t>Planning</a:t>
            </a:r>
            <a:r>
              <a:rPr lang="et-EE" sz="3600" dirty="0">
                <a:solidFill>
                  <a:srgbClr val="212121"/>
                </a:solidFill>
                <a:ea typeface="Open Sans"/>
                <a:hlinkClick r:id="rId3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  <a:hlinkClick r:id="rId3"/>
              </a:rPr>
              <a:t>for</a:t>
            </a:r>
            <a:r>
              <a:rPr lang="et-EE" sz="3600" dirty="0">
                <a:solidFill>
                  <a:srgbClr val="212121"/>
                </a:solidFill>
                <a:ea typeface="Open Sans"/>
                <a:hlinkClick r:id="rId3"/>
              </a:rPr>
              <a:t> </a:t>
            </a:r>
            <a:r>
              <a:rPr lang="et-EE" sz="3600" dirty="0" err="1">
                <a:solidFill>
                  <a:srgbClr val="212121"/>
                </a:solidFill>
                <a:ea typeface="Open Sans"/>
                <a:hlinkClick r:id="rId3"/>
              </a:rPr>
              <a:t>Participation</a:t>
            </a:r>
            <a:r>
              <a:rPr lang="et-EE" sz="3600" dirty="0">
                <a:solidFill>
                  <a:srgbClr val="212121"/>
                </a:solidFill>
                <a:ea typeface="Open Sans"/>
              </a:rPr>
              <a:t> and </a:t>
            </a:r>
            <a:r>
              <a:rPr lang="en-US" sz="3600" dirty="0">
                <a:solidFill>
                  <a:srgbClr val="212121"/>
                </a:solidFill>
                <a:ea typeface="Open Sans"/>
                <a:hlinkClick r:id="rId4"/>
              </a:rPr>
              <a:t>Module 5 Young people Leading Projects </a:t>
            </a:r>
            <a:r>
              <a:rPr lang="et-EE" sz="3600" dirty="0">
                <a:latin typeface="+mn-lt"/>
              </a:rPr>
              <a:t>of </a:t>
            </a:r>
            <a:r>
              <a:rPr lang="et-EE" sz="3600" dirty="0" err="1">
                <a:latin typeface="+mn-lt"/>
              </a:rPr>
              <a:t>the</a:t>
            </a:r>
            <a:r>
              <a:rPr lang="et-EE" sz="3600" dirty="0">
                <a:latin typeface="+mn-lt"/>
              </a:rPr>
              <a:t> Youth </a:t>
            </a:r>
            <a:r>
              <a:rPr lang="et-EE" sz="3600" dirty="0" err="1">
                <a:latin typeface="+mn-lt"/>
              </a:rPr>
              <a:t>Participation</a:t>
            </a:r>
            <a:r>
              <a:rPr lang="et-EE" sz="3600" dirty="0">
                <a:latin typeface="+mn-lt"/>
              </a:rPr>
              <a:t> </a:t>
            </a:r>
            <a:r>
              <a:rPr lang="et-EE" sz="3600" dirty="0" err="1">
                <a:latin typeface="+mn-lt"/>
              </a:rPr>
              <a:t>Toolkit</a:t>
            </a:r>
            <a:endParaRPr lang="en-US" sz="3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32BD9FF-68B8-F979-974D-627F91026D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4090" y="5041751"/>
            <a:ext cx="5989763" cy="424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8239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44CF50-0D56-F35D-D3AE-F948B9ED21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7;p20">
            <a:extLst>
              <a:ext uri="{FF2B5EF4-FFF2-40B4-BE49-F238E27FC236}">
                <a16:creationId xmlns:a16="http://schemas.microsoft.com/office/drawing/2014/main" id="{34D37B43-0498-8DBB-7214-6FB2CAAF1D14}"/>
              </a:ext>
            </a:extLst>
          </p:cNvPr>
          <p:cNvSpPr txBox="1"/>
          <p:nvPr/>
        </p:nvSpPr>
        <p:spPr>
          <a:xfrm>
            <a:off x="1812234" y="2122754"/>
            <a:ext cx="19786821" cy="2621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>
              <a:lnSpc>
                <a:spcPct val="107142"/>
              </a:lnSpc>
            </a:pPr>
            <a:r>
              <a:rPr lang="et-EE" sz="4800" b="1" dirty="0">
                <a:solidFill>
                  <a:srgbClr val="0070C0"/>
                </a:solidFill>
                <a:latin typeface="Open Sans"/>
                <a:ea typeface="Open Sans"/>
                <a:cs typeface="Open Sans"/>
              </a:rPr>
              <a:t>INSTITUTIONAL PARTICIPATORY CULTURE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E0F56D-B6D0-6B4E-411B-69C360EB0D96}"/>
              </a:ext>
            </a:extLst>
          </p:cNvPr>
          <p:cNvSpPr txBox="1"/>
          <p:nvPr/>
        </p:nvSpPr>
        <p:spPr>
          <a:xfrm>
            <a:off x="2031690" y="4585849"/>
            <a:ext cx="16154438" cy="62478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t-EE" sz="3600" b="1" dirty="0" err="1">
                <a:solidFill>
                  <a:srgbClr val="212121"/>
                </a:solidFill>
                <a:latin typeface="+mn-lt"/>
                <a:ea typeface="Open Sans"/>
              </a:rPr>
              <a:t>What</a:t>
            </a:r>
            <a:r>
              <a:rPr lang="et-EE" sz="3600" b="1" dirty="0">
                <a:solidFill>
                  <a:srgbClr val="212121"/>
                </a:solidFill>
                <a:latin typeface="+mn-lt"/>
                <a:ea typeface="Open Sans"/>
              </a:rPr>
              <a:t> </a:t>
            </a:r>
            <a:r>
              <a:rPr lang="et-EE" sz="3600" b="1" dirty="0" err="1">
                <a:solidFill>
                  <a:srgbClr val="212121"/>
                </a:solidFill>
                <a:latin typeface="+mn-lt"/>
                <a:ea typeface="Open Sans"/>
              </a:rPr>
              <a:t>it</a:t>
            </a:r>
            <a:r>
              <a:rPr lang="et-EE" sz="3600" b="1" dirty="0">
                <a:solidFill>
                  <a:srgbClr val="212121"/>
                </a:solidFill>
                <a:latin typeface="+mn-lt"/>
                <a:ea typeface="Open Sans"/>
              </a:rPr>
              <a:t> </a:t>
            </a:r>
            <a:r>
              <a:rPr lang="et-EE" sz="3600" b="1" dirty="0" err="1">
                <a:solidFill>
                  <a:srgbClr val="212121"/>
                </a:solidFill>
                <a:latin typeface="+mn-lt"/>
                <a:ea typeface="Open Sans"/>
              </a:rPr>
              <a:t>can</a:t>
            </a:r>
            <a:r>
              <a:rPr lang="et-EE" sz="3600" b="1" dirty="0">
                <a:solidFill>
                  <a:srgbClr val="212121"/>
                </a:solidFill>
                <a:latin typeface="+mn-lt"/>
                <a:ea typeface="Open Sans"/>
              </a:rPr>
              <a:t> </a:t>
            </a:r>
            <a:r>
              <a:rPr lang="et-EE" sz="3600" b="1" dirty="0" err="1">
                <a:solidFill>
                  <a:srgbClr val="212121"/>
                </a:solidFill>
                <a:latin typeface="+mn-lt"/>
                <a:ea typeface="Open Sans"/>
              </a:rPr>
              <a:t>mean</a:t>
            </a:r>
            <a:r>
              <a:rPr lang="et-EE" sz="3600" b="1" dirty="0">
                <a:solidFill>
                  <a:srgbClr val="212121"/>
                </a:solidFill>
                <a:latin typeface="+mn-lt"/>
                <a:ea typeface="Open Sans"/>
              </a:rPr>
              <a:t>: </a:t>
            </a:r>
            <a:r>
              <a:rPr lang="et-EE" sz="3600" dirty="0" err="1">
                <a:solidFill>
                  <a:srgbClr val="212121"/>
                </a:solidFill>
                <a:latin typeface="+mn-lt"/>
                <a:ea typeface="Open Sans"/>
              </a:rPr>
              <a:t>involving</a:t>
            </a:r>
            <a:r>
              <a:rPr lang="et-EE" sz="3600" dirty="0">
                <a:solidFill>
                  <a:srgbClr val="212121"/>
                </a:solidFill>
                <a:latin typeface="+mn-lt"/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latin typeface="+mn-lt"/>
                <a:ea typeface="Open Sans"/>
              </a:rPr>
              <a:t>your</a:t>
            </a:r>
            <a:r>
              <a:rPr lang="et-EE" sz="3600" dirty="0">
                <a:solidFill>
                  <a:srgbClr val="212121"/>
                </a:solidFill>
                <a:latin typeface="+mn-lt"/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latin typeface="+mn-lt"/>
                <a:ea typeface="Open Sans"/>
              </a:rPr>
              <a:t>target</a:t>
            </a:r>
            <a:r>
              <a:rPr lang="et-EE" sz="3600" dirty="0">
                <a:solidFill>
                  <a:srgbClr val="212121"/>
                </a:solidFill>
                <a:latin typeface="+mn-lt"/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latin typeface="+mn-lt"/>
                <a:ea typeface="Open Sans"/>
              </a:rPr>
              <a:t>groups</a:t>
            </a:r>
            <a:r>
              <a:rPr lang="et-EE" sz="3600" dirty="0">
                <a:solidFill>
                  <a:srgbClr val="212121"/>
                </a:solidFill>
                <a:latin typeface="+mn-lt"/>
                <a:ea typeface="Open Sans"/>
              </a:rPr>
              <a:t> in </a:t>
            </a:r>
            <a:r>
              <a:rPr lang="et-EE" sz="3600" dirty="0" err="1">
                <a:solidFill>
                  <a:srgbClr val="212121"/>
                </a:solidFill>
                <a:latin typeface="+mn-lt"/>
                <a:ea typeface="Open Sans"/>
              </a:rPr>
              <a:t>decision-making</a:t>
            </a:r>
            <a:r>
              <a:rPr lang="et-EE" sz="3600" dirty="0">
                <a:solidFill>
                  <a:srgbClr val="212121"/>
                </a:solidFill>
                <a:latin typeface="+mn-lt"/>
                <a:ea typeface="Open Sans"/>
              </a:rPr>
              <a:t> of </a:t>
            </a:r>
            <a:r>
              <a:rPr lang="et-EE" sz="3600" dirty="0" err="1">
                <a:solidFill>
                  <a:srgbClr val="212121"/>
                </a:solidFill>
                <a:latin typeface="+mn-lt"/>
                <a:ea typeface="Open Sans"/>
              </a:rPr>
              <a:t>the</a:t>
            </a:r>
            <a:r>
              <a:rPr lang="et-EE" sz="3600" dirty="0">
                <a:solidFill>
                  <a:srgbClr val="212121"/>
                </a:solidFill>
                <a:latin typeface="+mn-lt"/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latin typeface="+mn-lt"/>
                <a:ea typeface="Open Sans"/>
              </a:rPr>
              <a:t>organisation</a:t>
            </a:r>
            <a:r>
              <a:rPr lang="et-EE" sz="3600" dirty="0">
                <a:solidFill>
                  <a:srgbClr val="212121"/>
                </a:solidFill>
                <a:latin typeface="+mn-lt"/>
                <a:ea typeface="Open Sans"/>
              </a:rPr>
              <a:t>; </a:t>
            </a:r>
            <a:r>
              <a:rPr lang="et-EE" sz="3600" dirty="0" err="1">
                <a:solidFill>
                  <a:srgbClr val="212121"/>
                </a:solidFill>
                <a:latin typeface="+mn-lt"/>
                <a:ea typeface="Open Sans"/>
              </a:rPr>
              <a:t>consultation</a:t>
            </a:r>
            <a:r>
              <a:rPr lang="et-EE" sz="3600" dirty="0">
                <a:solidFill>
                  <a:srgbClr val="212121"/>
                </a:solidFill>
                <a:latin typeface="+mn-lt"/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latin typeface="+mn-lt"/>
                <a:ea typeface="Open Sans"/>
              </a:rPr>
              <a:t>bodies</a:t>
            </a:r>
            <a:r>
              <a:rPr lang="et-EE" sz="3600" dirty="0">
                <a:solidFill>
                  <a:srgbClr val="212121"/>
                </a:solidFill>
                <a:latin typeface="+mn-lt"/>
                <a:ea typeface="Open Sans"/>
              </a:rPr>
              <a:t> and </a:t>
            </a:r>
            <a:r>
              <a:rPr lang="et-EE" sz="3600" dirty="0" err="1">
                <a:solidFill>
                  <a:srgbClr val="212121"/>
                </a:solidFill>
                <a:latin typeface="+mn-lt"/>
                <a:ea typeface="Open Sans"/>
              </a:rPr>
              <a:t>events</a:t>
            </a:r>
            <a:r>
              <a:rPr lang="et-EE" sz="3600" dirty="0">
                <a:solidFill>
                  <a:srgbClr val="212121"/>
                </a:solidFill>
                <a:latin typeface="+mn-lt"/>
                <a:ea typeface="Open Sans"/>
              </a:rPr>
              <a:t> – </a:t>
            </a:r>
            <a:r>
              <a:rPr lang="et-EE" sz="3600" dirty="0" err="1">
                <a:solidFill>
                  <a:srgbClr val="212121"/>
                </a:solidFill>
                <a:latin typeface="+mn-lt"/>
                <a:ea typeface="Open Sans"/>
              </a:rPr>
              <a:t>developing</a:t>
            </a:r>
            <a:r>
              <a:rPr lang="et-EE" sz="3600" dirty="0">
                <a:solidFill>
                  <a:srgbClr val="212121"/>
                </a:solidFill>
                <a:latin typeface="+mn-lt"/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latin typeface="+mn-lt"/>
                <a:ea typeface="Open Sans"/>
              </a:rPr>
              <a:t>activities</a:t>
            </a:r>
            <a:r>
              <a:rPr lang="et-EE" sz="3600" dirty="0">
                <a:solidFill>
                  <a:srgbClr val="212121"/>
                </a:solidFill>
                <a:latin typeface="+mn-lt"/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latin typeface="+mn-lt"/>
                <a:ea typeface="Open Sans"/>
              </a:rPr>
              <a:t>or</a:t>
            </a:r>
            <a:r>
              <a:rPr lang="et-EE" sz="3600" dirty="0">
                <a:solidFill>
                  <a:srgbClr val="212121"/>
                </a:solidFill>
                <a:latin typeface="+mn-lt"/>
                <a:ea typeface="Open Sans"/>
              </a:rPr>
              <a:t> parts of </a:t>
            </a:r>
            <a:r>
              <a:rPr lang="et-EE" sz="3600" dirty="0" err="1">
                <a:solidFill>
                  <a:srgbClr val="212121"/>
                </a:solidFill>
                <a:latin typeface="+mn-lt"/>
                <a:ea typeface="Open Sans"/>
              </a:rPr>
              <a:t>work</a:t>
            </a:r>
            <a:r>
              <a:rPr lang="et-EE" sz="3600" dirty="0">
                <a:solidFill>
                  <a:srgbClr val="212121"/>
                </a:solidFill>
                <a:latin typeface="+mn-lt"/>
                <a:ea typeface="Open Sans"/>
              </a:rPr>
              <a:t> (</a:t>
            </a:r>
            <a:r>
              <a:rPr lang="et-EE" sz="3600" dirty="0" err="1">
                <a:solidFill>
                  <a:srgbClr val="212121"/>
                </a:solidFill>
                <a:latin typeface="+mn-lt"/>
                <a:ea typeface="Open Sans"/>
              </a:rPr>
              <a:t>ex</a:t>
            </a:r>
            <a:r>
              <a:rPr lang="et-EE" sz="3600" dirty="0">
                <a:solidFill>
                  <a:srgbClr val="212121"/>
                </a:solidFill>
                <a:latin typeface="+mn-lt"/>
                <a:ea typeface="Open Sans"/>
              </a:rPr>
              <a:t>. </a:t>
            </a:r>
            <a:r>
              <a:rPr lang="et-EE" sz="3600" dirty="0" err="1">
                <a:solidFill>
                  <a:srgbClr val="212121"/>
                </a:solidFill>
                <a:latin typeface="+mn-lt"/>
                <a:ea typeface="Open Sans"/>
              </a:rPr>
              <a:t>communication</a:t>
            </a:r>
            <a:r>
              <a:rPr lang="et-EE" sz="3600" dirty="0">
                <a:solidFill>
                  <a:srgbClr val="212121"/>
                </a:solidFill>
                <a:latin typeface="+mn-lt"/>
                <a:ea typeface="Open Sans"/>
              </a:rPr>
              <a:t>) </a:t>
            </a:r>
            <a:r>
              <a:rPr lang="et-EE" sz="3600" dirty="0" err="1">
                <a:solidFill>
                  <a:srgbClr val="212121"/>
                </a:solidFill>
                <a:latin typeface="+mn-lt"/>
                <a:ea typeface="Open Sans"/>
              </a:rPr>
              <a:t>through</a:t>
            </a:r>
            <a:r>
              <a:rPr lang="et-EE" sz="3600" dirty="0">
                <a:solidFill>
                  <a:srgbClr val="212121"/>
                </a:solidFill>
                <a:latin typeface="+mn-lt"/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latin typeface="+mn-lt"/>
                <a:ea typeface="Open Sans"/>
              </a:rPr>
              <a:t>participatory</a:t>
            </a:r>
            <a:r>
              <a:rPr lang="et-EE" sz="3600" dirty="0">
                <a:solidFill>
                  <a:srgbClr val="212121"/>
                </a:solidFill>
                <a:latin typeface="+mn-lt"/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latin typeface="+mn-lt"/>
                <a:ea typeface="Open Sans"/>
              </a:rPr>
              <a:t>processes</a:t>
            </a:r>
            <a:endParaRPr lang="et-EE" sz="3600" b="1" dirty="0">
              <a:solidFill>
                <a:srgbClr val="212121"/>
              </a:solidFill>
              <a:latin typeface="+mn-lt"/>
              <a:ea typeface="Open San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t-EE" sz="3600" b="1" dirty="0">
              <a:solidFill>
                <a:srgbClr val="212121"/>
              </a:solidFill>
              <a:latin typeface="+mn-lt"/>
              <a:ea typeface="Open San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t-EE" sz="3600" b="1" dirty="0" err="1">
                <a:solidFill>
                  <a:srgbClr val="212121"/>
                </a:solidFill>
                <a:latin typeface="+mn-lt"/>
                <a:ea typeface="Open Sans"/>
              </a:rPr>
              <a:t>Examples</a:t>
            </a:r>
            <a:r>
              <a:rPr lang="et-EE" sz="3600" b="1" dirty="0">
                <a:solidFill>
                  <a:srgbClr val="212121"/>
                </a:solidFill>
                <a:latin typeface="+mn-lt"/>
                <a:ea typeface="Open Sans"/>
              </a:rPr>
              <a:t>: </a:t>
            </a:r>
            <a:r>
              <a:rPr lang="et-EE" sz="3600" dirty="0" err="1">
                <a:solidFill>
                  <a:srgbClr val="212121"/>
                </a:solidFill>
                <a:latin typeface="+mn-lt"/>
                <a:ea typeface="Open Sans"/>
              </a:rPr>
              <a:t>case</a:t>
            </a:r>
            <a:r>
              <a:rPr lang="et-EE" sz="3600" dirty="0">
                <a:solidFill>
                  <a:srgbClr val="212121"/>
                </a:solidFill>
                <a:latin typeface="+mn-lt"/>
                <a:ea typeface="Open Sans"/>
              </a:rPr>
              <a:t> </a:t>
            </a:r>
            <a:r>
              <a:rPr lang="et-EE" sz="3600" dirty="0" err="1">
                <a:solidFill>
                  <a:srgbClr val="212121"/>
                </a:solidFill>
                <a:latin typeface="+mn-lt"/>
                <a:ea typeface="Open Sans"/>
              </a:rPr>
              <a:t>studies</a:t>
            </a:r>
            <a:r>
              <a:rPr lang="et-EE" sz="3600" dirty="0">
                <a:solidFill>
                  <a:srgbClr val="212121"/>
                </a:solidFill>
                <a:latin typeface="+mn-lt"/>
                <a:ea typeface="Open Sans"/>
              </a:rPr>
              <a:t> of </a:t>
            </a:r>
            <a:r>
              <a:rPr lang="et-EE" sz="3600" dirty="0">
                <a:solidFill>
                  <a:srgbClr val="212121"/>
                </a:solidFill>
                <a:latin typeface="+mn-lt"/>
                <a:ea typeface="Open Sans"/>
                <a:hlinkClick r:id="rId2"/>
              </a:rPr>
              <a:t>Youth Advisory Board of NA DE04 (</a:t>
            </a:r>
            <a:r>
              <a:rPr lang="en-US" sz="3600" i="0" dirty="0">
                <a:solidFill>
                  <a:srgbClr val="000000"/>
                </a:solidFill>
                <a:effectLst/>
                <a:latin typeface="+mn-lt"/>
                <a:hlinkClick r:id="rId2"/>
              </a:rPr>
              <a:t>JUGEND für Europa</a:t>
            </a:r>
            <a:r>
              <a:rPr lang="et-EE" sz="3600" i="0" dirty="0">
                <a:solidFill>
                  <a:srgbClr val="000000"/>
                </a:solidFill>
                <a:effectLst/>
                <a:latin typeface="+mn-lt"/>
                <a:hlinkClick r:id="rId2"/>
              </a:rPr>
              <a:t>)</a:t>
            </a:r>
            <a:r>
              <a:rPr lang="et-EE" sz="3600" i="0" dirty="0">
                <a:solidFill>
                  <a:srgbClr val="000000"/>
                </a:solidFill>
                <a:effectLst/>
                <a:latin typeface="+mn-lt"/>
              </a:rPr>
              <a:t> and </a:t>
            </a:r>
            <a:r>
              <a:rPr lang="en-US" sz="3600" i="0" dirty="0">
                <a:solidFill>
                  <a:srgbClr val="000000"/>
                </a:solidFill>
                <a:effectLst/>
                <a:latin typeface="+mn-lt"/>
                <a:hlinkClick r:id="rId3"/>
              </a:rPr>
              <a:t>Improv</a:t>
            </a:r>
            <a:r>
              <a:rPr lang="et-EE" sz="3600" dirty="0" err="1">
                <a:latin typeface="+mn-lt"/>
                <a:hlinkClick r:id="rId3"/>
              </a:rPr>
              <a:t>ing</a:t>
            </a:r>
            <a:r>
              <a:rPr lang="en-US" sz="3600" i="0" dirty="0">
                <a:solidFill>
                  <a:srgbClr val="000000"/>
                </a:solidFill>
                <a:effectLst/>
                <a:latin typeface="+mn-lt"/>
                <a:hlinkClick r:id="rId3"/>
              </a:rPr>
              <a:t> Outreach with Youth</a:t>
            </a:r>
            <a:r>
              <a:rPr lang="et-EE" sz="3600" i="0" dirty="0">
                <a:solidFill>
                  <a:srgbClr val="000000"/>
                </a:solidFill>
                <a:effectLst/>
                <a:latin typeface="+mn-lt"/>
                <a:hlinkClick r:id="rId3"/>
              </a:rPr>
              <a:t> </a:t>
            </a:r>
            <a:r>
              <a:rPr lang="et-EE" sz="3600" i="0" dirty="0" err="1">
                <a:solidFill>
                  <a:srgbClr val="000000"/>
                </a:solidFill>
                <a:effectLst/>
                <a:latin typeface="+mn-lt"/>
                <a:hlinkClick r:id="rId3"/>
              </a:rPr>
              <a:t>Participation</a:t>
            </a:r>
            <a:r>
              <a:rPr lang="et-EE" sz="3600" i="0" dirty="0">
                <a:solidFill>
                  <a:srgbClr val="000000"/>
                </a:solidFill>
                <a:effectLst/>
                <a:latin typeface="+mn-lt"/>
                <a:hlinkClick r:id="rId3"/>
              </a:rPr>
              <a:t> of NA NL02 (</a:t>
            </a:r>
            <a:r>
              <a:rPr lang="nl-NL" sz="3600" b="0" i="0" u="sng" dirty="0">
                <a:effectLst/>
                <a:latin typeface="+mn-lt"/>
                <a:hlinkClick r:id="rId3"/>
              </a:rPr>
              <a:t>Nationaal Agentschap Erasmus+ Onderwijs &amp; Training</a:t>
            </a:r>
            <a:r>
              <a:rPr lang="et-EE" sz="3600" b="0" i="0" u="sng" dirty="0">
                <a:effectLst/>
                <a:latin typeface="+mn-lt"/>
                <a:hlinkClick r:id="rId3"/>
              </a:rPr>
              <a:t>)</a:t>
            </a:r>
            <a:endParaRPr lang="et-EE" sz="3600" b="0" i="0" u="sng" dirty="0">
              <a:effectLst/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t-EE" sz="3600" dirty="0">
              <a:solidFill>
                <a:srgbClr val="212121"/>
              </a:solidFill>
              <a:latin typeface="+mn-lt"/>
              <a:ea typeface="Open San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t-EE" sz="3600" b="1" dirty="0" err="1">
                <a:solidFill>
                  <a:srgbClr val="212121"/>
                </a:solidFill>
                <a:latin typeface="+mn-lt"/>
                <a:ea typeface="Open Sans"/>
              </a:rPr>
              <a:t>Explore</a:t>
            </a:r>
            <a:r>
              <a:rPr lang="et-EE" sz="3600" b="1" dirty="0">
                <a:solidFill>
                  <a:srgbClr val="212121"/>
                </a:solidFill>
                <a:latin typeface="+mn-lt"/>
                <a:ea typeface="Open Sans"/>
              </a:rPr>
              <a:t> </a:t>
            </a:r>
            <a:r>
              <a:rPr lang="et-EE" sz="3600" b="1" dirty="0" err="1">
                <a:solidFill>
                  <a:srgbClr val="212121"/>
                </a:solidFill>
                <a:latin typeface="+mn-lt"/>
                <a:ea typeface="Open Sans"/>
              </a:rPr>
              <a:t>further</a:t>
            </a:r>
            <a:r>
              <a:rPr lang="et-EE" sz="3600" b="1" dirty="0">
                <a:solidFill>
                  <a:srgbClr val="212121"/>
                </a:solidFill>
                <a:latin typeface="+mn-lt"/>
                <a:ea typeface="Open Sans"/>
              </a:rPr>
              <a:t>: </a:t>
            </a:r>
            <a:r>
              <a:rPr lang="en-US" sz="3600" i="0" dirty="0">
                <a:solidFill>
                  <a:srgbClr val="212121"/>
                </a:solidFill>
                <a:effectLst/>
                <a:latin typeface="+mn-lt"/>
                <a:hlinkClick r:id="rId4"/>
              </a:rPr>
              <a:t>Council of Europe: Reference Framework of Competences for Democratic Culture</a:t>
            </a:r>
            <a:endParaRPr lang="en-US" sz="3600" i="0" dirty="0">
              <a:solidFill>
                <a:srgbClr val="212121"/>
              </a:solidFill>
              <a:effectLst/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4000" b="1" dirty="0"/>
          </a:p>
        </p:txBody>
      </p:sp>
      <p:pic>
        <p:nvPicPr>
          <p:cNvPr id="3" name="Picture 11" descr="A close-up of a flashlight&#10;&#10;Description automatically generated">
            <a:extLst>
              <a:ext uri="{FF2B5EF4-FFF2-40B4-BE49-F238E27FC236}">
                <a16:creationId xmlns:a16="http://schemas.microsoft.com/office/drawing/2014/main" id="{9DFD9922-8899-C227-19A4-836F8B8A72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38576" y="9538847"/>
            <a:ext cx="5247379" cy="4108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8954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7;p20">
            <a:extLst>
              <a:ext uri="{FF2B5EF4-FFF2-40B4-BE49-F238E27FC236}">
                <a16:creationId xmlns:a16="http://schemas.microsoft.com/office/drawing/2014/main" id="{93582B9E-A61A-E139-41DD-3CD64ABA6910}"/>
              </a:ext>
            </a:extLst>
          </p:cNvPr>
          <p:cNvSpPr txBox="1"/>
          <p:nvPr/>
        </p:nvSpPr>
        <p:spPr>
          <a:xfrm>
            <a:off x="2298317" y="1552135"/>
            <a:ext cx="19786821" cy="2621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>
              <a:lnSpc>
                <a:spcPct val="107142"/>
              </a:lnSpc>
            </a:pPr>
            <a:r>
              <a:rPr lang="et-EE" sz="4800" b="1">
                <a:solidFill>
                  <a:srgbClr val="0070C0"/>
                </a:solidFill>
                <a:latin typeface="Open Sans"/>
                <a:ea typeface="Open Sans"/>
                <a:cs typeface="Open Sans"/>
                <a:sym typeface="Open Sans"/>
              </a:rPr>
              <a:t>UNDERSTANDING PARTICIPATION </a:t>
            </a:r>
            <a:br>
              <a:rPr lang="en-US" sz="5400" b="1">
                <a:solidFill>
                  <a:srgbClr val="0070C0"/>
                </a:solidFill>
                <a:latin typeface="Open Sans"/>
                <a:ea typeface="Open Sans"/>
                <a:cs typeface="Open Sans"/>
              </a:rPr>
            </a:br>
            <a:endParaRPr lang="en-US" sz="4400" b="1">
              <a:solidFill>
                <a:srgbClr val="0070C0"/>
              </a:solidFill>
              <a:latin typeface="Open Sans"/>
              <a:ea typeface="Open Sans"/>
              <a:cs typeface="Open Sans"/>
            </a:endParaRPr>
          </a:p>
        </p:txBody>
      </p:sp>
      <p:pic>
        <p:nvPicPr>
          <p:cNvPr id="3" name="Picture 2" descr="A white text box with black text&#10;&#10;Description automatically generated">
            <a:extLst>
              <a:ext uri="{FF2B5EF4-FFF2-40B4-BE49-F238E27FC236}">
                <a16:creationId xmlns:a16="http://schemas.microsoft.com/office/drawing/2014/main" id="{A2C5F600-9BF8-C1E6-419A-EA8D3F0847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461"/>
          <a:stretch/>
        </p:blipFill>
        <p:spPr>
          <a:xfrm>
            <a:off x="3328707" y="2863086"/>
            <a:ext cx="14992349" cy="96731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3AC469E-C934-D8F8-C187-7B6C3EE57E90}"/>
              </a:ext>
            </a:extLst>
          </p:cNvPr>
          <p:cNvSpPr txBox="1"/>
          <p:nvPr/>
        </p:nvSpPr>
        <p:spPr>
          <a:xfrm>
            <a:off x="4726641" y="12948578"/>
            <a:ext cx="1219648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u="sng">
                <a:solidFill>
                  <a:srgbClr val="467886"/>
                </a:solidFill>
                <a:effectLst/>
                <a:latin typeface="Aptos" panose="020B0004020202020204" pitchFamily="34" charset="0"/>
                <a:ea typeface="Calibri" panose="020F0502020204030204" pitchFamily="34" charset="0"/>
                <a:cs typeface="Aptos" panose="020B0004020202020204" pitchFamily="34" charset="0"/>
                <a:hlinkClick r:id="rId3"/>
              </a:rPr>
              <a:t>https://participationpool.eu/resource-category/participation-in-democratic-life/</a:t>
            </a:r>
            <a:endParaRPr lang="en-US" sz="1400">
              <a:effectLst/>
              <a:latin typeface="Aptos" panose="020B0004020202020204" pitchFamily="34" charset="0"/>
              <a:ea typeface="Calibri" panose="020F0502020204030204" pitchFamily="34" charset="0"/>
              <a:cs typeface="Aptos" panose="020B0004020202020204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29F5D28A-598A-D06F-C374-5152B10E6A7C}"/>
              </a:ext>
            </a:extLst>
          </p:cNvPr>
          <p:cNvSpPr/>
          <p:nvPr/>
        </p:nvSpPr>
        <p:spPr>
          <a:xfrm>
            <a:off x="2095500" y="10382250"/>
            <a:ext cx="10610850" cy="1781615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2510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088F17-03A3-0388-5F7D-EC51B7CAC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7;p20">
            <a:extLst>
              <a:ext uri="{FF2B5EF4-FFF2-40B4-BE49-F238E27FC236}">
                <a16:creationId xmlns:a16="http://schemas.microsoft.com/office/drawing/2014/main" id="{8FD6446D-7170-5CF6-A6F3-B676B1054CCC}"/>
              </a:ext>
            </a:extLst>
          </p:cNvPr>
          <p:cNvSpPr txBox="1"/>
          <p:nvPr/>
        </p:nvSpPr>
        <p:spPr>
          <a:xfrm>
            <a:off x="1661678" y="1324952"/>
            <a:ext cx="17656049" cy="2621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>
              <a:lnSpc>
                <a:spcPct val="107142"/>
              </a:lnSpc>
            </a:pPr>
            <a:r>
              <a:rPr lang="et-EE" sz="7000" b="1" dirty="0" err="1">
                <a:solidFill>
                  <a:srgbClr val="0070C0"/>
                </a:solidFill>
                <a:latin typeface="Open Sans"/>
                <a:ea typeface="Open Sans"/>
                <a:cs typeface="Open Sans"/>
                <a:sym typeface="Open Sans"/>
              </a:rPr>
              <a:t>Your</a:t>
            </a:r>
            <a:r>
              <a:rPr lang="et-EE" sz="7000" b="1" dirty="0">
                <a:solidFill>
                  <a:srgbClr val="0070C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t-EE" sz="7000" b="1" dirty="0" err="1">
                <a:solidFill>
                  <a:srgbClr val="0070C0"/>
                </a:solidFill>
                <a:latin typeface="Open Sans"/>
                <a:ea typeface="Open Sans"/>
                <a:cs typeface="Open Sans"/>
                <a:sym typeface="Open Sans"/>
              </a:rPr>
              <a:t>examples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Google Shape;109;p20">
            <a:extLst>
              <a:ext uri="{FF2B5EF4-FFF2-40B4-BE49-F238E27FC236}">
                <a16:creationId xmlns:a16="http://schemas.microsoft.com/office/drawing/2014/main" id="{29A20A02-1FC8-CFEC-B0DE-CA23A569A1A8}"/>
              </a:ext>
            </a:extLst>
          </p:cNvPr>
          <p:cNvSpPr txBox="1"/>
          <p:nvPr/>
        </p:nvSpPr>
        <p:spPr>
          <a:xfrm>
            <a:off x="1826270" y="3344095"/>
            <a:ext cx="16769400" cy="6386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marL="457200" indent="-501650">
              <a:lnSpc>
                <a:spcPct val="150000"/>
              </a:lnSpc>
              <a:spcBef>
                <a:spcPts val="2000"/>
              </a:spcBef>
              <a:buClr>
                <a:srgbClr val="E8398B"/>
              </a:buClr>
              <a:buSzPts val="4300"/>
              <a:buFont typeface="Open Sans"/>
              <a:buChar char="●"/>
            </a:pPr>
            <a:r>
              <a:rPr lang="et-EE" sz="3600" b="1" dirty="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Have </a:t>
            </a:r>
            <a:r>
              <a:rPr lang="et-EE" sz="36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you</a:t>
            </a:r>
            <a:r>
              <a:rPr lang="et-EE" sz="3600" b="1" dirty="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t-EE" sz="36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ever</a:t>
            </a:r>
            <a:r>
              <a:rPr lang="et-EE" sz="3600" b="1" dirty="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t-EE" sz="36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worked</a:t>
            </a:r>
            <a:r>
              <a:rPr lang="et-EE" sz="3600" b="1" dirty="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t-EE" sz="36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with</a:t>
            </a:r>
            <a:r>
              <a:rPr lang="et-EE" sz="3600" b="1" dirty="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t-EE" sz="36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any</a:t>
            </a:r>
            <a:r>
              <a:rPr lang="et-EE" sz="3600" b="1" dirty="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t-EE" sz="36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dimension</a:t>
            </a:r>
            <a:r>
              <a:rPr lang="et-EE" sz="3600" b="1" dirty="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 of </a:t>
            </a:r>
            <a:r>
              <a:rPr lang="et-EE" sz="36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democratic</a:t>
            </a:r>
            <a:r>
              <a:rPr lang="et-EE" sz="3600" b="1" dirty="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t-EE" sz="36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participation</a:t>
            </a:r>
            <a:r>
              <a:rPr lang="et-EE" sz="3600" b="1" dirty="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 in </a:t>
            </a:r>
            <a:r>
              <a:rPr lang="et-EE" sz="36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your</a:t>
            </a:r>
            <a:r>
              <a:rPr lang="et-EE" sz="3600" b="1" dirty="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 Erasmus+ </a:t>
            </a:r>
            <a:r>
              <a:rPr lang="et-EE" sz="36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or</a:t>
            </a:r>
            <a:r>
              <a:rPr lang="et-EE" sz="3600" b="1" dirty="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t-EE" sz="36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European</a:t>
            </a:r>
            <a:r>
              <a:rPr lang="et-EE" sz="3600" b="1" dirty="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t-EE" sz="36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Solidarity</a:t>
            </a:r>
            <a:r>
              <a:rPr lang="et-EE" sz="3600" b="1" dirty="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t-EE" sz="36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Corps</a:t>
            </a:r>
            <a:r>
              <a:rPr lang="et-EE" sz="3600" b="1" dirty="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t-EE" sz="36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projects</a:t>
            </a:r>
            <a:r>
              <a:rPr lang="et-EE" sz="3600" b="1" dirty="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t-EE" sz="36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or</a:t>
            </a:r>
            <a:r>
              <a:rPr lang="et-EE" sz="3600" b="1" dirty="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 in </a:t>
            </a:r>
            <a:r>
              <a:rPr lang="et-EE" sz="36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your</a:t>
            </a:r>
            <a:r>
              <a:rPr lang="et-EE" sz="3600" b="1" dirty="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t-EE" sz="36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organisation</a:t>
            </a:r>
            <a:r>
              <a:rPr lang="et-EE" sz="3600" b="1" dirty="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? </a:t>
            </a:r>
          </a:p>
          <a:p>
            <a:pPr>
              <a:lnSpc>
                <a:spcPct val="150000"/>
              </a:lnSpc>
              <a:spcBef>
                <a:spcPts val="2000"/>
              </a:spcBef>
              <a:buClr>
                <a:srgbClr val="E8398B"/>
              </a:buClr>
              <a:buSzPts val="4300"/>
            </a:pPr>
            <a:endParaRPr lang="en-US" sz="3600" dirty="0">
              <a:solidFill>
                <a:srgbClr val="666666"/>
              </a:solidFill>
              <a:highlight>
                <a:srgbClr val="FFFF00"/>
              </a:highlight>
              <a:latin typeface="Open Sans"/>
              <a:ea typeface="Open Sans"/>
              <a:cs typeface="Open Sans"/>
            </a:endParaRPr>
          </a:p>
          <a:p>
            <a:pPr marL="457200" indent="-501650">
              <a:lnSpc>
                <a:spcPct val="150000"/>
              </a:lnSpc>
              <a:spcBef>
                <a:spcPts val="2000"/>
              </a:spcBef>
              <a:buClr>
                <a:srgbClr val="E8398B"/>
              </a:buClr>
              <a:buSzPts val="4300"/>
              <a:buFont typeface="Open Sans"/>
              <a:buChar char="●"/>
            </a:pPr>
            <a:r>
              <a:rPr lang="et-EE" sz="3600" b="1" dirty="0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Have </a:t>
            </a:r>
            <a:r>
              <a:rPr lang="et-EE" sz="36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you</a:t>
            </a:r>
            <a:r>
              <a:rPr lang="et-EE" sz="3600" b="1" dirty="0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et-EE" sz="36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ever</a:t>
            </a:r>
            <a:r>
              <a:rPr lang="et-EE" sz="3600" b="1" dirty="0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et-EE" sz="36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experienced</a:t>
            </a:r>
            <a:r>
              <a:rPr lang="et-EE" sz="3600" b="1" dirty="0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et-EE" sz="36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democratic</a:t>
            </a:r>
            <a:r>
              <a:rPr lang="et-EE" sz="3600" b="1" dirty="0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et-EE" sz="36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participation</a:t>
            </a:r>
            <a:r>
              <a:rPr lang="et-EE" sz="3600" b="1" dirty="0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et-EE" sz="36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yourself</a:t>
            </a:r>
            <a:r>
              <a:rPr lang="et-EE" sz="3600" b="1" dirty="0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 as a </a:t>
            </a:r>
            <a:r>
              <a:rPr lang="et-EE" sz="36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participant</a:t>
            </a:r>
            <a:r>
              <a:rPr lang="et-EE" sz="3600" b="1" dirty="0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 in </a:t>
            </a:r>
            <a:r>
              <a:rPr lang="et-EE" sz="36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an</a:t>
            </a:r>
            <a:r>
              <a:rPr lang="et-EE" sz="3600" b="1" dirty="0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et-EE" sz="36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activity</a:t>
            </a:r>
            <a:r>
              <a:rPr lang="et-EE" sz="3600" b="1" dirty="0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? </a:t>
            </a:r>
            <a:r>
              <a:rPr lang="et-EE" sz="36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How</a:t>
            </a:r>
            <a:r>
              <a:rPr lang="et-EE" sz="3600" b="1" dirty="0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et-EE" sz="36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was</a:t>
            </a:r>
            <a:r>
              <a:rPr lang="et-EE" sz="3600" b="1" dirty="0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et-EE" sz="36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it</a:t>
            </a:r>
            <a:r>
              <a:rPr lang="et-EE" sz="3600" b="1" dirty="0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?</a:t>
            </a:r>
          </a:p>
          <a:p>
            <a:pPr>
              <a:lnSpc>
                <a:spcPct val="150000"/>
              </a:lnSpc>
              <a:spcBef>
                <a:spcPts val="2000"/>
              </a:spcBef>
              <a:buClr>
                <a:srgbClr val="E8398B"/>
              </a:buClr>
              <a:buSzPts val="4300"/>
            </a:pPr>
            <a:endParaRPr lang="en-US" sz="4800" dirty="0">
              <a:solidFill>
                <a:srgbClr val="666666"/>
              </a:solidFill>
              <a:highlight>
                <a:srgbClr val="FFFF00"/>
              </a:highlight>
              <a:latin typeface="Open Sans"/>
              <a:ea typeface="Open Sans"/>
              <a:cs typeface="Open Sans"/>
            </a:endParaRPr>
          </a:p>
          <a:p>
            <a:pPr>
              <a:lnSpc>
                <a:spcPct val="150000"/>
              </a:lnSpc>
              <a:spcBef>
                <a:spcPts val="2000"/>
              </a:spcBef>
              <a:buSzPts val="4300"/>
            </a:pPr>
            <a:endParaRPr lang="en-US" sz="4800" dirty="0">
              <a:solidFill>
                <a:srgbClr val="666666"/>
              </a:solidFill>
              <a:highlight>
                <a:srgbClr val="FFFF00"/>
              </a:highlight>
              <a:latin typeface="Open Sans"/>
              <a:ea typeface="Open Sans"/>
              <a:cs typeface="Open Sans"/>
            </a:endParaRPr>
          </a:p>
          <a:p>
            <a:pPr>
              <a:lnSpc>
                <a:spcPct val="150000"/>
              </a:lnSpc>
              <a:spcBef>
                <a:spcPts val="2000"/>
              </a:spcBef>
              <a:buClr>
                <a:srgbClr val="E8398B"/>
              </a:buClr>
              <a:buSzPts val="4300"/>
            </a:pPr>
            <a:endParaRPr lang="en-US" sz="4500" b="1" dirty="0">
              <a:solidFill>
                <a:srgbClr val="585858"/>
              </a:solidFill>
              <a:latin typeface="Open Sans"/>
              <a:ea typeface="Open Sans"/>
              <a:cs typeface="Open Sans"/>
            </a:endParaRPr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4896412B-C649-CEB6-B34D-052A5456DF9E}"/>
              </a:ext>
            </a:extLst>
          </p:cNvPr>
          <p:cNvSpPr txBox="1"/>
          <p:nvPr/>
        </p:nvSpPr>
        <p:spPr>
          <a:xfrm>
            <a:off x="8201042" y="10371905"/>
            <a:ext cx="7565036" cy="150810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4600" dirty="0">
                <a:solidFill>
                  <a:srgbClr val="666666"/>
                </a:solidFill>
                <a:latin typeface="Open Sans"/>
                <a:cs typeface="Segoe UI"/>
              </a:rPr>
              <a:t>Talk with the person​</a:t>
            </a:r>
          </a:p>
          <a:p>
            <a:pPr algn="ctr"/>
            <a:r>
              <a:rPr lang="en-US" sz="4600" dirty="0">
                <a:solidFill>
                  <a:srgbClr val="666666"/>
                </a:solidFill>
                <a:latin typeface="Open Sans"/>
                <a:cs typeface="Segoe UI"/>
              </a:rPr>
              <a:t> </a:t>
            </a:r>
            <a:r>
              <a:rPr lang="et-EE" sz="4600" dirty="0" err="1">
                <a:solidFill>
                  <a:srgbClr val="666666"/>
                </a:solidFill>
                <a:latin typeface="Open Sans"/>
                <a:cs typeface="Segoe UI"/>
              </a:rPr>
              <a:t>to</a:t>
            </a:r>
            <a:r>
              <a:rPr lang="et-EE" sz="4600" dirty="0">
                <a:solidFill>
                  <a:srgbClr val="666666"/>
                </a:solidFill>
                <a:latin typeface="Open Sans"/>
                <a:cs typeface="Segoe UI"/>
              </a:rPr>
              <a:t> </a:t>
            </a:r>
            <a:r>
              <a:rPr lang="et-EE" sz="4600" dirty="0" err="1">
                <a:solidFill>
                  <a:srgbClr val="666666"/>
                </a:solidFill>
                <a:latin typeface="Open Sans"/>
                <a:cs typeface="Segoe UI"/>
              </a:rPr>
              <a:t>your</a:t>
            </a:r>
            <a:r>
              <a:rPr lang="et-EE" sz="4600" dirty="0">
                <a:solidFill>
                  <a:srgbClr val="666666"/>
                </a:solidFill>
                <a:latin typeface="Open Sans"/>
                <a:cs typeface="Segoe UI"/>
              </a:rPr>
              <a:t> </a:t>
            </a:r>
            <a:r>
              <a:rPr lang="et-EE" sz="4600" dirty="0" err="1">
                <a:solidFill>
                  <a:srgbClr val="666666"/>
                </a:solidFill>
                <a:latin typeface="Open Sans"/>
                <a:cs typeface="Segoe UI"/>
              </a:rPr>
              <a:t>left</a:t>
            </a:r>
            <a:r>
              <a:rPr lang="en-US" sz="4600" dirty="0">
                <a:solidFill>
                  <a:srgbClr val="666666"/>
                </a:solidFill>
                <a:latin typeface="Open Sans"/>
                <a:cs typeface="Segoe UI"/>
              </a:rPr>
              <a:t>!​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76FAC4-6122-0483-063F-3B27387B84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412" b="89412" l="9195" r="89655">
                        <a14:foregroundMark x1="9195" y1="40000" x2="58046" y2="81176"/>
                        <a14:foregroundMark x1="58046" y1="81176" x2="67241" y2="81176"/>
                        <a14:foregroundMark x1="70114" y1="78824" x2="75696" y2="74254"/>
                        <a14:foregroundMark x1="67241" y1="81176" x2="70114" y2="78824"/>
                        <a14:foregroundMark x1="46363" y1="24155" x2="38506" y2="30588"/>
                        <a14:foregroundMark x1="56416" y1="15924" x2="53608" y2="18223"/>
                        <a14:foregroundMark x1="58621" y1="14118" x2="57445" y2="15081"/>
                        <a14:foregroundMark x1="38506" y1="30588" x2="38506" y2="20000"/>
                        <a14:backgroundMark x1="54023" y1="20000" x2="41954" y2="5882"/>
                        <a14:backgroundMark x1="57471" y1="22353" x2="56322" y2="8235"/>
                        <a14:backgroundMark x1="78736" y1="67059" x2="93103" y2="80000"/>
                        <a14:backgroundMark x1="63218" y1="70588" x2="63218" y2="74118"/>
                        <a14:backgroundMark x1="68391" y1="78824" x2="68391" y2="7882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256773" y="9730616"/>
            <a:ext cx="56388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5578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14;p21">
            <a:extLst>
              <a:ext uri="{FF2B5EF4-FFF2-40B4-BE49-F238E27FC236}">
                <a16:creationId xmlns:a16="http://schemas.microsoft.com/office/drawing/2014/main" id="{2235C5D4-4BBE-7605-2ED2-AC34A3A27B1C}"/>
              </a:ext>
            </a:extLst>
          </p:cNvPr>
          <p:cNvSpPr txBox="1"/>
          <p:nvPr/>
        </p:nvSpPr>
        <p:spPr>
          <a:xfrm>
            <a:off x="1797717" y="927548"/>
            <a:ext cx="18835648" cy="15862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>
              <a:lnSpc>
                <a:spcPct val="107142"/>
              </a:lnSpc>
            </a:pPr>
            <a:r>
              <a:rPr lang="et-EE" sz="4800" b="1" dirty="0">
                <a:solidFill>
                  <a:srgbClr val="0070C0"/>
                </a:solidFill>
                <a:ea typeface="Open Sans"/>
              </a:rPr>
              <a:t>FOR MORE LEARNING AND REFLECTING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F9B21AF-EC93-6D8A-2E76-7C690C9BD5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414" r="66" b="-193"/>
          <a:stretch/>
        </p:blipFill>
        <p:spPr>
          <a:xfrm>
            <a:off x="1791648" y="3111059"/>
            <a:ext cx="17518978" cy="9328800"/>
          </a:xfrm>
          <a:prstGeom prst="rect">
            <a:avLst/>
          </a:prstGeom>
        </p:spPr>
      </p:pic>
      <p:sp>
        <p:nvSpPr>
          <p:cNvPr id="11" name="Arrow: Curved Left 10">
            <a:extLst>
              <a:ext uri="{FF2B5EF4-FFF2-40B4-BE49-F238E27FC236}">
                <a16:creationId xmlns:a16="http://schemas.microsoft.com/office/drawing/2014/main" id="{59D09FB6-5DE4-29EA-014F-B86711E6C7D4}"/>
              </a:ext>
            </a:extLst>
          </p:cNvPr>
          <p:cNvSpPr/>
          <p:nvPr/>
        </p:nvSpPr>
        <p:spPr>
          <a:xfrm rot="3439978">
            <a:off x="14285092" y="10278907"/>
            <a:ext cx="2180492" cy="4168821"/>
          </a:xfrm>
          <a:prstGeom prst="curvedLeftArrow">
            <a:avLst>
              <a:gd name="adj1" fmla="val 25000"/>
              <a:gd name="adj2" fmla="val 59147"/>
              <a:gd name="adj3" fmla="val 25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C37E935-86D4-74C3-7162-C759851A6FB3}"/>
              </a:ext>
            </a:extLst>
          </p:cNvPr>
          <p:cNvSpPr txBox="1"/>
          <p:nvPr/>
        </p:nvSpPr>
        <p:spPr>
          <a:xfrm>
            <a:off x="3533268" y="12427274"/>
            <a:ext cx="1219493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https://participationpool.eu/wp-content/uploads/2021/05/Youth-Participation-Toolkit.pdf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9A18EEF-52EC-90E3-329B-0E713BAADB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76981" y="7609289"/>
            <a:ext cx="5975437" cy="3340500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3257CC37-850A-57D0-96F4-1D634A969819}"/>
              </a:ext>
            </a:extLst>
          </p:cNvPr>
          <p:cNvSpPr/>
          <p:nvPr/>
        </p:nvSpPr>
        <p:spPr>
          <a:xfrm>
            <a:off x="883488" y="2499114"/>
            <a:ext cx="7845102" cy="9267673"/>
          </a:xfrm>
          <a:prstGeom prst="ellips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ED660AB-B70D-A08C-05DA-19940667AF37}"/>
              </a:ext>
            </a:extLst>
          </p:cNvPr>
          <p:cNvSpPr/>
          <p:nvPr/>
        </p:nvSpPr>
        <p:spPr>
          <a:xfrm>
            <a:off x="12995713" y="3116274"/>
            <a:ext cx="6744436" cy="2155673"/>
          </a:xfrm>
          <a:prstGeom prst="ellips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842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20;p22">
            <a:extLst>
              <a:ext uri="{FF2B5EF4-FFF2-40B4-BE49-F238E27FC236}">
                <a16:creationId xmlns:a16="http://schemas.microsoft.com/office/drawing/2014/main" id="{3A47FD97-BE6C-4995-777D-A16F1B718F01}"/>
              </a:ext>
            </a:extLst>
          </p:cNvPr>
          <p:cNvSpPr txBox="1"/>
          <p:nvPr/>
        </p:nvSpPr>
        <p:spPr>
          <a:xfrm>
            <a:off x="1424572" y="1025521"/>
            <a:ext cx="11416800" cy="11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>
              <a:lnSpc>
                <a:spcPct val="107142"/>
              </a:lnSpc>
            </a:pPr>
            <a:r>
              <a:rPr lang="et-EE" sz="4800" b="1" dirty="0">
                <a:solidFill>
                  <a:srgbClr val="0070C0"/>
                </a:solidFill>
                <a:ea typeface="Open Sans"/>
                <a:sym typeface="Open Sans"/>
              </a:rPr>
              <a:t>DIVE INTO PARTICIPATION!</a:t>
            </a:r>
            <a:endParaRPr lang="en-GB" sz="4800" dirty="0">
              <a:solidFill>
                <a:srgbClr val="0070C0"/>
              </a:solidFill>
            </a:endParaRPr>
          </a:p>
        </p:txBody>
      </p:sp>
      <p:pic>
        <p:nvPicPr>
          <p:cNvPr id="2049" name="Picture 1" descr="A qr code with blue squares&#10;&#10;Description automatically generated">
            <a:extLst>
              <a:ext uri="{FF2B5EF4-FFF2-40B4-BE49-F238E27FC236}">
                <a16:creationId xmlns:a16="http://schemas.microsoft.com/office/drawing/2014/main" id="{3F6900AE-275A-8537-5171-B49B51E830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0983" y="4883141"/>
            <a:ext cx="4857768" cy="4857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0F630C2F-19DF-D555-6BC8-75C753C4E6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2438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5055CB4-E471-B204-4FAF-600AE8404E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3693" y="3084671"/>
            <a:ext cx="1379234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800" b="1" i="0" u="none" strike="noStrike" cap="none" normalizeH="0" baseline="0" dirty="0">
                <a:ln>
                  <a:noFill/>
                </a:ln>
                <a:solidFill>
                  <a:srgbClr val="2477BC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Youth Participation Toolkit</a:t>
            </a:r>
            <a:endParaRPr kumimoji="0" lang="en-US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Download the modules and the full toolkit here:</a:t>
            </a:r>
            <a:endParaRPr kumimoji="0" lang="en-US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034EF93-7812-6551-75E2-BA6C41C90A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3398" y="9833227"/>
            <a:ext cx="10692939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hlinkClick r:id="rId3"/>
              </a:rPr>
              <a:t>https://participationpool.eu/toolkit/</a:t>
            </a:r>
            <a:endParaRPr kumimoji="0" lang="et-EE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Open Sans" panose="020B0606030504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600" b="1" i="0" u="none" strike="noStrike" cap="none" normalizeH="0" baseline="0" dirty="0">
                <a:ln>
                  <a:noFill/>
                </a:ln>
                <a:solidFill>
                  <a:srgbClr val="2477BC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</a:rPr>
              <a:t>You can also request a physical copy via email to </a:t>
            </a:r>
            <a:r>
              <a:rPr kumimoji="0" lang="en-US" altLang="en-US" sz="3600" b="1" i="0" u="none" strike="noStrike" cap="none" normalizeH="0" baseline="0" dirty="0">
                <a:ln>
                  <a:noFill/>
                </a:ln>
                <a:solidFill>
                  <a:srgbClr val="2477BC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hlinkClick r:id="rId4"/>
              </a:rPr>
              <a:t>participation@salto-youth.net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35949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>
          <a:extLst>
            <a:ext uri="{FF2B5EF4-FFF2-40B4-BE49-F238E27FC236}">
              <a16:creationId xmlns:a16="http://schemas.microsoft.com/office/drawing/2014/main" id="{2AC48BBA-DED3-05B2-1807-9B572619A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2">
            <a:extLst>
              <a:ext uri="{FF2B5EF4-FFF2-40B4-BE49-F238E27FC236}">
                <a16:creationId xmlns:a16="http://schemas.microsoft.com/office/drawing/2014/main" id="{0D026110-3BBB-6592-3CDA-C34283039E2F}"/>
              </a:ext>
            </a:extLst>
          </p:cNvPr>
          <p:cNvSpPr txBox="1"/>
          <p:nvPr/>
        </p:nvSpPr>
        <p:spPr>
          <a:xfrm>
            <a:off x="1424572" y="1025521"/>
            <a:ext cx="11416800" cy="11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>
              <a:lnSpc>
                <a:spcPct val="107142"/>
              </a:lnSpc>
            </a:pPr>
            <a:r>
              <a:rPr lang="et-EE" sz="4800" b="1" dirty="0">
                <a:solidFill>
                  <a:srgbClr val="0070C0"/>
                </a:solidFill>
                <a:ea typeface="Open Sans"/>
                <a:sym typeface="Open Sans"/>
              </a:rPr>
              <a:t>DIVE INTO PARTICIPATION!</a:t>
            </a:r>
            <a:endParaRPr lang="en-GB" sz="4800" dirty="0">
              <a:solidFill>
                <a:srgbClr val="0070C0"/>
              </a:solidFill>
            </a:endParaRPr>
          </a:p>
        </p:txBody>
      </p:sp>
      <p:sp>
        <p:nvSpPr>
          <p:cNvPr id="121" name="Google Shape;121;p22">
            <a:extLst>
              <a:ext uri="{FF2B5EF4-FFF2-40B4-BE49-F238E27FC236}">
                <a16:creationId xmlns:a16="http://schemas.microsoft.com/office/drawing/2014/main" id="{823F6060-7EA5-6A1D-3CFF-CA0C71BA5FAE}"/>
              </a:ext>
            </a:extLst>
          </p:cNvPr>
          <p:cNvSpPr txBox="1"/>
          <p:nvPr/>
        </p:nvSpPr>
        <p:spPr>
          <a:xfrm>
            <a:off x="3845270" y="9617348"/>
            <a:ext cx="21076990" cy="3639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numCol="3" anchor="t" anchorCtr="0">
            <a:noAutofit/>
          </a:bodyPr>
          <a:lstStyle/>
          <a:p>
            <a:pPr marL="457200" lvl="0" indent="-508000" algn="just" rtl="0">
              <a:lnSpc>
                <a:spcPct val="150000"/>
              </a:lnSpc>
              <a:spcBef>
                <a:spcPts val="2000"/>
              </a:spcBef>
              <a:spcAft>
                <a:spcPts val="0"/>
              </a:spcAft>
              <a:buClr>
                <a:srgbClr val="2477BC"/>
              </a:buClr>
              <a:buSzPts val="4400"/>
              <a:buFont typeface="Open Sans"/>
              <a:buChar char="●"/>
            </a:pPr>
            <a:r>
              <a:rPr lang="et-EE" sz="4000" b="1" dirty="0">
                <a:solidFill>
                  <a:schemeClr val="tx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</a:rPr>
              <a:t>Tools and </a:t>
            </a:r>
            <a:r>
              <a:rPr lang="et-EE" sz="4000" b="1" dirty="0" err="1">
                <a:solidFill>
                  <a:schemeClr val="tx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</a:rPr>
              <a:t>methods</a:t>
            </a:r>
            <a:endParaRPr sz="4000" dirty="0">
              <a:solidFill>
                <a:schemeClr val="tx1"/>
              </a:solidFill>
              <a:latin typeface="Open Sans"/>
              <a:ea typeface="Open Sans"/>
              <a:cs typeface="Open Sans"/>
            </a:endParaRPr>
          </a:p>
          <a:p>
            <a:pPr marL="457200" indent="-508000" algn="just">
              <a:lnSpc>
                <a:spcPct val="150000"/>
              </a:lnSpc>
              <a:spcBef>
                <a:spcPts val="2000"/>
              </a:spcBef>
              <a:buClr>
                <a:srgbClr val="2477BC"/>
              </a:buClr>
              <a:buSzPts val="4400"/>
              <a:buFont typeface="Open Sans"/>
              <a:buChar char="●"/>
            </a:pPr>
            <a:r>
              <a:rPr lang="et-EE" sz="4000" b="1" dirty="0" err="1">
                <a:solidFill>
                  <a:schemeClr val="tx1"/>
                </a:solidFill>
                <a:uFill>
                  <a:noFill/>
                </a:uFill>
                <a:latin typeface="Open Sans"/>
                <a:ea typeface="Open Sans"/>
              </a:rPr>
              <a:t>Articles</a:t>
            </a:r>
            <a:endParaRPr lang="et-EE" sz="4000" b="1" dirty="0">
              <a:solidFill>
                <a:schemeClr val="tx1"/>
              </a:solidFill>
              <a:uFill>
                <a:noFill/>
              </a:uFill>
              <a:latin typeface="Open Sans"/>
              <a:ea typeface="Open Sans"/>
            </a:endParaRPr>
          </a:p>
          <a:p>
            <a:pPr marL="457200" indent="-508000" algn="just">
              <a:lnSpc>
                <a:spcPct val="150000"/>
              </a:lnSpc>
              <a:spcBef>
                <a:spcPts val="2000"/>
              </a:spcBef>
              <a:buClr>
                <a:srgbClr val="2477BC"/>
              </a:buClr>
              <a:buSzPts val="4400"/>
              <a:buFont typeface="Open Sans"/>
              <a:buChar char="●"/>
            </a:pPr>
            <a:r>
              <a:rPr lang="et-EE" sz="4000" b="1" dirty="0" err="1">
                <a:solidFill>
                  <a:schemeClr val="tx1"/>
                </a:solidFill>
                <a:uFill>
                  <a:noFill/>
                </a:uFill>
                <a:latin typeface="Open Sans"/>
                <a:ea typeface="Open Sans"/>
                <a:cs typeface="Open Sans"/>
              </a:rPr>
              <a:t>Reports</a:t>
            </a:r>
            <a:r>
              <a:rPr lang="et-EE" sz="4000" b="1" dirty="0">
                <a:solidFill>
                  <a:schemeClr val="tx1"/>
                </a:solidFill>
                <a:uFill>
                  <a:noFill/>
                </a:uFill>
                <a:latin typeface="Open Sans"/>
                <a:ea typeface="Open Sans"/>
                <a:cs typeface="Open Sans"/>
              </a:rPr>
              <a:t> and </a:t>
            </a:r>
            <a:r>
              <a:rPr lang="et-EE" sz="4000" b="1" dirty="0" err="1">
                <a:solidFill>
                  <a:schemeClr val="tx1"/>
                </a:solidFill>
                <a:uFill>
                  <a:noFill/>
                </a:uFill>
                <a:latin typeface="Open Sans"/>
                <a:ea typeface="Open Sans"/>
                <a:cs typeface="Open Sans"/>
              </a:rPr>
              <a:t>mappings</a:t>
            </a:r>
            <a:endParaRPr lang="et-EE" sz="4000" b="1" dirty="0">
              <a:solidFill>
                <a:schemeClr val="tx1"/>
              </a:solidFill>
              <a:uFill>
                <a:noFill/>
              </a:uFill>
              <a:latin typeface="Open Sans"/>
              <a:ea typeface="Open Sans"/>
              <a:cs typeface="Open Sans"/>
            </a:endParaRPr>
          </a:p>
          <a:p>
            <a:pPr marL="457200" indent="-508000" algn="just">
              <a:lnSpc>
                <a:spcPct val="150000"/>
              </a:lnSpc>
              <a:spcBef>
                <a:spcPts val="2000"/>
              </a:spcBef>
              <a:buClr>
                <a:srgbClr val="2477BC"/>
              </a:buClr>
              <a:buSzPts val="4400"/>
              <a:buFont typeface="Open Sans"/>
              <a:buChar char="●"/>
            </a:pPr>
            <a:r>
              <a:rPr lang="et-EE" sz="4000" b="1" dirty="0" err="1">
                <a:solidFill>
                  <a:schemeClr val="tx1"/>
                </a:solidFill>
                <a:uFill>
                  <a:noFill/>
                </a:uFill>
                <a:latin typeface="Open Sans"/>
                <a:ea typeface="Open Sans"/>
                <a:cs typeface="Open Sans"/>
              </a:rPr>
              <a:t>Inspiring</a:t>
            </a:r>
            <a:r>
              <a:rPr lang="et-EE" sz="4000" b="1" dirty="0">
                <a:solidFill>
                  <a:schemeClr val="tx1"/>
                </a:solidFill>
                <a:uFill>
                  <a:noFill/>
                </a:uFill>
                <a:latin typeface="Open Sans"/>
                <a:ea typeface="Open Sans"/>
                <a:cs typeface="Open Sans"/>
              </a:rPr>
              <a:t> </a:t>
            </a:r>
            <a:r>
              <a:rPr lang="et-EE" sz="4000" b="1" dirty="0" err="1">
                <a:solidFill>
                  <a:schemeClr val="tx1"/>
                </a:solidFill>
                <a:uFill>
                  <a:noFill/>
                </a:uFill>
                <a:latin typeface="Open Sans"/>
                <a:ea typeface="Open Sans"/>
                <a:cs typeface="Open Sans"/>
              </a:rPr>
              <a:t>projects</a:t>
            </a:r>
            <a:endParaRPr lang="et-EE" sz="4000" b="1" dirty="0">
              <a:solidFill>
                <a:schemeClr val="tx1"/>
              </a:solidFill>
              <a:uFill>
                <a:noFill/>
              </a:uFill>
              <a:latin typeface="Open Sans"/>
              <a:ea typeface="Open Sans"/>
              <a:cs typeface="Open Sans"/>
            </a:endParaRPr>
          </a:p>
          <a:p>
            <a:pPr marL="457200" indent="-508000" algn="just">
              <a:lnSpc>
                <a:spcPct val="150000"/>
              </a:lnSpc>
              <a:spcBef>
                <a:spcPts val="2000"/>
              </a:spcBef>
              <a:buClr>
                <a:srgbClr val="2477BC"/>
              </a:buClr>
              <a:buSzPts val="4400"/>
              <a:buFont typeface="Open Sans"/>
              <a:buChar char="●"/>
            </a:pPr>
            <a:r>
              <a:rPr lang="en-GB" sz="4000" b="1" dirty="0">
                <a:solidFill>
                  <a:schemeClr val="tx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</a:rPr>
              <a:t>Training and </a:t>
            </a:r>
            <a:r>
              <a:rPr lang="et-EE" sz="4000" b="1" dirty="0">
                <a:solidFill>
                  <a:schemeClr val="tx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</a:rPr>
              <a:t>t</a:t>
            </a:r>
            <a:r>
              <a:rPr lang="en-GB" sz="4000" b="1" dirty="0">
                <a:solidFill>
                  <a:schemeClr val="tx1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</a:rPr>
              <a:t>hematic events</a:t>
            </a:r>
            <a:endParaRPr lang="en-GB" sz="4000" dirty="0">
              <a:solidFill>
                <a:schemeClr val="tx1"/>
              </a:solidFill>
              <a:latin typeface="Open Sans"/>
              <a:ea typeface="Open Sans"/>
              <a:cs typeface="Open Sans"/>
            </a:endParaRPr>
          </a:p>
          <a:p>
            <a:pPr algn="just">
              <a:lnSpc>
                <a:spcPct val="150000"/>
              </a:lnSpc>
              <a:spcBef>
                <a:spcPts val="2000"/>
              </a:spcBef>
              <a:buClr>
                <a:srgbClr val="2477BC"/>
              </a:buClr>
              <a:buSzPts val="4400"/>
            </a:pPr>
            <a:endParaRPr lang="et-EE" sz="2800" b="1" dirty="0">
              <a:solidFill>
                <a:srgbClr val="585858"/>
              </a:solidFill>
              <a:uFill>
                <a:noFill/>
              </a:uFill>
              <a:latin typeface="Open Sans"/>
              <a:ea typeface="Open Sans"/>
              <a:cs typeface="Open Sans"/>
            </a:endParaRPr>
          </a:p>
          <a:p>
            <a:pPr algn="just">
              <a:lnSpc>
                <a:spcPct val="150000"/>
              </a:lnSpc>
              <a:spcBef>
                <a:spcPts val="2000"/>
              </a:spcBef>
              <a:buClr>
                <a:srgbClr val="2477BC"/>
              </a:buClr>
              <a:buSzPts val="4400"/>
            </a:pPr>
            <a:endParaRPr lang="et-EE" sz="4300" b="1" dirty="0">
              <a:solidFill>
                <a:srgbClr val="2477BC"/>
              </a:solidFill>
              <a:uFill>
                <a:noFill/>
              </a:uFill>
              <a:latin typeface="Open Sans"/>
              <a:ea typeface="Open Sans"/>
              <a:cs typeface="Open Sans"/>
            </a:endParaRPr>
          </a:p>
          <a:p>
            <a:pPr>
              <a:lnSpc>
                <a:spcPct val="150000"/>
              </a:lnSpc>
              <a:spcBef>
                <a:spcPts val="2000"/>
              </a:spcBef>
              <a:buSzPts val="4400"/>
              <a:buFont typeface="Open Sans"/>
            </a:pPr>
            <a:endParaRPr lang="et-EE" sz="4300" b="1" i="1" dirty="0">
              <a:solidFill>
                <a:schemeClr val="accent6">
                  <a:lumMod val="75000"/>
                </a:schemeClr>
              </a:solidFill>
              <a:uFill>
                <a:noFill/>
              </a:uFill>
              <a:latin typeface="Open Sans"/>
              <a:ea typeface="Open Sans"/>
              <a:cs typeface="Open Sans"/>
            </a:endParaRPr>
          </a:p>
          <a:p>
            <a:pPr algn="just">
              <a:lnSpc>
                <a:spcPct val="150000"/>
              </a:lnSpc>
              <a:spcBef>
                <a:spcPts val="2000"/>
              </a:spcBef>
              <a:buClr>
                <a:srgbClr val="2477BC"/>
              </a:buClr>
              <a:buSzPts val="4400"/>
            </a:pPr>
            <a:endParaRPr lang="en-US" sz="4400" b="1" dirty="0">
              <a:solidFill>
                <a:srgbClr val="2477BC"/>
              </a:solidFill>
              <a:uFill>
                <a:noFill/>
              </a:uFill>
              <a:latin typeface="Open Sans"/>
              <a:ea typeface="Open Sans"/>
              <a:cs typeface="Open San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E1625F3-323E-2582-1D25-ABA554A98B6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-791" r="14481" b="32812"/>
          <a:stretch/>
        </p:blipFill>
        <p:spPr>
          <a:xfrm>
            <a:off x="3845270" y="3445171"/>
            <a:ext cx="13200402" cy="6343627"/>
          </a:xfrm>
          <a:prstGeom prst="rect">
            <a:avLst/>
          </a:prstGeom>
        </p:spPr>
      </p:pic>
      <p:sp>
        <p:nvSpPr>
          <p:cNvPr id="9" name="Google Shape;120;p22">
            <a:extLst>
              <a:ext uri="{FF2B5EF4-FFF2-40B4-BE49-F238E27FC236}">
                <a16:creationId xmlns:a16="http://schemas.microsoft.com/office/drawing/2014/main" id="{E61C7315-F521-F93E-909E-386B67D2C16E}"/>
              </a:ext>
            </a:extLst>
          </p:cNvPr>
          <p:cNvSpPr txBox="1"/>
          <p:nvPr/>
        </p:nvSpPr>
        <p:spPr>
          <a:xfrm>
            <a:off x="1424572" y="2149621"/>
            <a:ext cx="19337216" cy="11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>
              <a:lnSpc>
                <a:spcPct val="107142"/>
              </a:lnSpc>
            </a:pPr>
            <a:r>
              <a:rPr lang="et-EE" sz="4800" b="1" dirty="0">
                <a:solidFill>
                  <a:srgbClr val="0070C0"/>
                </a:solidFill>
                <a:ea typeface="Open Sans"/>
                <a:sym typeface="Open Sans"/>
              </a:rPr>
              <a:t>Head </a:t>
            </a:r>
            <a:r>
              <a:rPr lang="et-EE" sz="4800" b="1" dirty="0" err="1">
                <a:solidFill>
                  <a:srgbClr val="0070C0"/>
                </a:solidFill>
                <a:ea typeface="Open Sans"/>
                <a:sym typeface="Open Sans"/>
              </a:rPr>
              <a:t>to</a:t>
            </a:r>
            <a:r>
              <a:rPr lang="et-EE" sz="4800" b="1" dirty="0">
                <a:solidFill>
                  <a:srgbClr val="0070C0"/>
                </a:solidFill>
                <a:ea typeface="Open Sans"/>
                <a:sym typeface="Open Sans"/>
              </a:rPr>
              <a:t> participationpool.eu </a:t>
            </a:r>
            <a:r>
              <a:rPr lang="et-EE" sz="4800" b="1" dirty="0" err="1">
                <a:solidFill>
                  <a:srgbClr val="0070C0"/>
                </a:solidFill>
                <a:ea typeface="Open Sans"/>
                <a:sym typeface="Open Sans"/>
              </a:rPr>
              <a:t>to</a:t>
            </a:r>
            <a:r>
              <a:rPr lang="et-EE" sz="4800" b="1" dirty="0">
                <a:solidFill>
                  <a:srgbClr val="0070C0"/>
                </a:solidFill>
                <a:ea typeface="Open Sans"/>
                <a:sym typeface="Open Sans"/>
              </a:rPr>
              <a:t> </a:t>
            </a:r>
            <a:r>
              <a:rPr lang="et-EE" sz="4800" b="1" dirty="0" err="1">
                <a:solidFill>
                  <a:srgbClr val="0070C0"/>
                </a:solidFill>
                <a:ea typeface="Open Sans"/>
                <a:sym typeface="Open Sans"/>
              </a:rPr>
              <a:t>find</a:t>
            </a:r>
            <a:r>
              <a:rPr lang="et-EE" sz="4800" b="1" dirty="0">
                <a:solidFill>
                  <a:srgbClr val="0070C0"/>
                </a:solidFill>
                <a:ea typeface="Open Sans"/>
                <a:sym typeface="Open Sans"/>
              </a:rPr>
              <a:t> and </a:t>
            </a:r>
            <a:r>
              <a:rPr lang="et-EE" sz="4800" b="1" dirty="0" err="1">
                <a:solidFill>
                  <a:srgbClr val="0070C0"/>
                </a:solidFill>
                <a:ea typeface="Open Sans"/>
                <a:sym typeface="Open Sans"/>
              </a:rPr>
              <a:t>share</a:t>
            </a:r>
            <a:r>
              <a:rPr lang="et-EE" sz="4800" b="1" dirty="0">
                <a:solidFill>
                  <a:srgbClr val="0070C0"/>
                </a:solidFill>
                <a:ea typeface="Open Sans"/>
                <a:sym typeface="Open Sans"/>
              </a:rPr>
              <a:t>:</a:t>
            </a:r>
            <a:endParaRPr lang="en-GB" sz="4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613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 thruBlk="1"/>
      </p:transition>
    </mc:Choice>
    <mc:Fallback xmlns="">
      <p:transition spd="slow">
        <p:fade thruBlk="1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2"/>
          <p:cNvSpPr txBox="1"/>
          <p:nvPr/>
        </p:nvSpPr>
        <p:spPr>
          <a:xfrm>
            <a:off x="1424572" y="1025521"/>
            <a:ext cx="11416800" cy="11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>
              <a:lnSpc>
                <a:spcPct val="107142"/>
              </a:lnSpc>
            </a:pPr>
            <a:r>
              <a:rPr lang="et-EE" sz="4800" b="1" dirty="0">
                <a:solidFill>
                  <a:srgbClr val="0070C0"/>
                </a:solidFill>
                <a:ea typeface="Open Sans"/>
                <a:sym typeface="Open Sans"/>
              </a:rPr>
              <a:t>DIVE INTO PARTICIPATION!</a:t>
            </a:r>
            <a:endParaRPr lang="en-GB" sz="4800" dirty="0">
              <a:solidFill>
                <a:srgbClr val="0070C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E5AE16-6769-D5CD-4B61-7C370D6173BE}"/>
              </a:ext>
            </a:extLst>
          </p:cNvPr>
          <p:cNvSpPr txBox="1"/>
          <p:nvPr/>
        </p:nvSpPr>
        <p:spPr>
          <a:xfrm>
            <a:off x="7526888" y="5906033"/>
            <a:ext cx="19928648" cy="452431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t-EE" sz="3200" b="1" dirty="0" err="1">
                <a:solidFill>
                  <a:schemeClr val="tx1"/>
                </a:solidFill>
                <a:latin typeface="Open Sans"/>
              </a:rPr>
              <a:t>Find</a:t>
            </a:r>
            <a:r>
              <a:rPr lang="et-EE" sz="3200" b="1" dirty="0">
                <a:solidFill>
                  <a:schemeClr val="tx1"/>
                </a:solidFill>
                <a:latin typeface="Open Sans"/>
              </a:rPr>
              <a:t> </a:t>
            </a:r>
            <a:r>
              <a:rPr lang="et-EE" sz="3200" b="1" dirty="0" err="1">
                <a:solidFill>
                  <a:schemeClr val="tx1"/>
                </a:solidFill>
                <a:latin typeface="Open Sans"/>
              </a:rPr>
              <a:t>us</a:t>
            </a:r>
            <a:r>
              <a:rPr lang="et-EE" sz="3200" b="1" dirty="0">
                <a:solidFill>
                  <a:schemeClr val="tx1"/>
                </a:solidFill>
                <a:latin typeface="Open Sans"/>
              </a:rPr>
              <a:t> on: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t-EE" sz="3200" dirty="0">
                <a:solidFill>
                  <a:schemeClr val="tx1"/>
                </a:solidFill>
                <a:latin typeface="Open Sans"/>
              </a:rPr>
              <a:t>PARTICIPATION RESOURCE POOL (participationpool.eu)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t-EE" sz="3200" dirty="0" err="1">
                <a:solidFill>
                  <a:schemeClr val="tx1"/>
                </a:solidFill>
                <a:latin typeface="Open Sans"/>
              </a:rPr>
              <a:t>Social</a:t>
            </a:r>
            <a:r>
              <a:rPr lang="et-EE" sz="3200" dirty="0">
                <a:solidFill>
                  <a:schemeClr val="tx1"/>
                </a:solidFill>
                <a:latin typeface="Open Sans"/>
              </a:rPr>
              <a:t> </a:t>
            </a:r>
            <a:r>
              <a:rPr lang="et-EE" sz="3200" dirty="0" err="1">
                <a:solidFill>
                  <a:schemeClr val="tx1"/>
                </a:solidFill>
                <a:latin typeface="Open Sans"/>
              </a:rPr>
              <a:t>media</a:t>
            </a:r>
            <a:r>
              <a:rPr lang="et-EE" sz="3200" dirty="0">
                <a:solidFill>
                  <a:schemeClr val="tx1"/>
                </a:solidFill>
                <a:latin typeface="Open Sans"/>
              </a:rPr>
              <a:t> (LinkedIn, Facebook, @saltoparticipation on </a:t>
            </a:r>
            <a:r>
              <a:rPr lang="et-EE" sz="3200" dirty="0" err="1">
                <a:solidFill>
                  <a:schemeClr val="tx1"/>
                </a:solidFill>
                <a:latin typeface="Open Sans"/>
              </a:rPr>
              <a:t>Instagram</a:t>
            </a:r>
            <a:r>
              <a:rPr lang="et-EE" sz="3200" dirty="0">
                <a:solidFill>
                  <a:schemeClr val="tx1"/>
                </a:solidFill>
                <a:latin typeface="Open Sans"/>
              </a:rPr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t-EE" sz="3200" dirty="0">
                <a:solidFill>
                  <a:schemeClr val="tx1"/>
                </a:solidFill>
                <a:latin typeface="Open Sans"/>
              </a:rPr>
              <a:t>„</a:t>
            </a:r>
            <a:r>
              <a:rPr lang="et-EE" sz="3200" dirty="0" err="1">
                <a:solidFill>
                  <a:schemeClr val="tx1"/>
                </a:solidFill>
                <a:latin typeface="Open Sans"/>
              </a:rPr>
              <a:t>Dive</a:t>
            </a:r>
            <a:r>
              <a:rPr lang="et-EE" sz="3200" dirty="0">
                <a:solidFill>
                  <a:schemeClr val="tx1"/>
                </a:solidFill>
                <a:latin typeface="Open Sans"/>
              </a:rPr>
              <a:t> In“ News </a:t>
            </a:r>
            <a:r>
              <a:rPr lang="et-EE" sz="3200" dirty="0" err="1">
                <a:solidFill>
                  <a:schemeClr val="tx1"/>
                </a:solidFill>
                <a:latin typeface="Open Sans"/>
              </a:rPr>
              <a:t>bulletin</a:t>
            </a:r>
            <a:endParaRPr lang="et-EE" sz="3200" dirty="0">
              <a:solidFill>
                <a:schemeClr val="tx1"/>
              </a:solidFill>
              <a:latin typeface="Open Sans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t-EE" sz="3200" dirty="0">
              <a:solidFill>
                <a:schemeClr val="tx1"/>
              </a:solidFill>
              <a:latin typeface="Open Sans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t-EE" sz="3200" dirty="0">
              <a:solidFill>
                <a:schemeClr val="tx1"/>
              </a:solidFill>
              <a:latin typeface="Open Sans"/>
            </a:endParaRPr>
          </a:p>
          <a:p>
            <a:r>
              <a:rPr lang="et-EE" sz="3200" b="1" dirty="0" err="1">
                <a:solidFill>
                  <a:schemeClr val="tx1"/>
                </a:solidFill>
                <a:latin typeface="Open Sans"/>
              </a:rPr>
              <a:t>Share</a:t>
            </a:r>
            <a:r>
              <a:rPr lang="et-EE" sz="3200" b="1" dirty="0">
                <a:solidFill>
                  <a:schemeClr val="tx1"/>
                </a:solidFill>
                <a:latin typeface="Open Sans"/>
              </a:rPr>
              <a:t> </a:t>
            </a:r>
            <a:r>
              <a:rPr lang="et-EE" sz="3200" b="1" dirty="0" err="1">
                <a:solidFill>
                  <a:schemeClr val="tx1"/>
                </a:solidFill>
                <a:latin typeface="Open Sans"/>
              </a:rPr>
              <a:t>your</a:t>
            </a:r>
            <a:r>
              <a:rPr lang="et-EE" sz="3200" b="1" dirty="0">
                <a:solidFill>
                  <a:schemeClr val="tx1"/>
                </a:solidFill>
                <a:latin typeface="Open Sans"/>
              </a:rPr>
              <a:t> </a:t>
            </a:r>
            <a:r>
              <a:rPr lang="et-EE" sz="3200" b="1" dirty="0" err="1">
                <a:solidFill>
                  <a:schemeClr val="tx1"/>
                </a:solidFill>
                <a:latin typeface="Open Sans"/>
              </a:rPr>
              <a:t>resources</a:t>
            </a:r>
            <a:r>
              <a:rPr lang="et-EE" sz="3200" b="1" dirty="0">
                <a:solidFill>
                  <a:schemeClr val="tx1"/>
                </a:solidFill>
                <a:latin typeface="Open Sans"/>
              </a:rPr>
              <a:t> and news: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t-EE" sz="3200" dirty="0">
                <a:solidFill>
                  <a:schemeClr val="tx1"/>
                </a:solidFill>
                <a:latin typeface="Open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https://participationpool.eu/submit-your-resource/</a:t>
            </a:r>
            <a:r>
              <a:rPr lang="et-EE" sz="3200" dirty="0">
                <a:solidFill>
                  <a:schemeClr val="tx1"/>
                </a:solidFill>
                <a:latin typeface="Open Sans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t-EE" sz="3200" dirty="0">
                <a:solidFill>
                  <a:schemeClr val="tx1"/>
                </a:solidFill>
                <a:latin typeface="Open Sans"/>
              </a:rPr>
              <a:t>participation@salto-youth.net</a:t>
            </a:r>
          </a:p>
        </p:txBody>
      </p:sp>
      <p:pic>
        <p:nvPicPr>
          <p:cNvPr id="6" name="Graphic 5" descr="Line arrow: Rotate left outline">
            <a:extLst>
              <a:ext uri="{FF2B5EF4-FFF2-40B4-BE49-F238E27FC236}">
                <a16:creationId xmlns:a16="http://schemas.microsoft.com/office/drawing/2014/main" id="{8F41A7F7-A341-B367-8B31-E0AEF1B5F8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1303272" y="5519720"/>
            <a:ext cx="1282562" cy="130402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3B53414-8B80-FDB3-6B7C-8FFBDA69B077}"/>
              </a:ext>
            </a:extLst>
          </p:cNvPr>
          <p:cNvSpPr txBox="1"/>
          <p:nvPr/>
        </p:nvSpPr>
        <p:spPr>
          <a:xfrm>
            <a:off x="2417180" y="5145652"/>
            <a:ext cx="4163124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5400">
                <a:latin typeface="Fave Script Bold Pro"/>
                <a:ea typeface="Open Sans"/>
                <a:cs typeface="Open Sans"/>
              </a:rPr>
              <a:t>Scan to find all links!</a:t>
            </a:r>
          </a:p>
        </p:txBody>
      </p:sp>
      <p:pic>
        <p:nvPicPr>
          <p:cNvPr id="8" name="Picture 7" descr="A qr code with a star in the middle&#10;&#10;Description automatically generated">
            <a:extLst>
              <a:ext uri="{FF2B5EF4-FFF2-40B4-BE49-F238E27FC236}">
                <a16:creationId xmlns:a16="http://schemas.microsoft.com/office/drawing/2014/main" id="{512A2E74-55D8-07E3-394F-5442A6DA5B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65097" y="6171733"/>
            <a:ext cx="4237150" cy="4258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10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 thruBlk="1"/>
      </p:transition>
    </mc:Choice>
    <mc:Fallback xmlns="">
      <p:transition spd="slow">
        <p:fade thruBlk="1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7;p20">
            <a:extLst>
              <a:ext uri="{FF2B5EF4-FFF2-40B4-BE49-F238E27FC236}">
                <a16:creationId xmlns:a16="http://schemas.microsoft.com/office/drawing/2014/main" id="{ED05CDDA-C781-A49B-28B8-CA91B28B1B88}"/>
              </a:ext>
            </a:extLst>
          </p:cNvPr>
          <p:cNvSpPr txBox="1"/>
          <p:nvPr/>
        </p:nvSpPr>
        <p:spPr>
          <a:xfrm>
            <a:off x="1826270" y="1371600"/>
            <a:ext cx="17656049" cy="1355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>
              <a:lnSpc>
                <a:spcPct val="107142"/>
              </a:lnSpc>
              <a:buClr>
                <a:srgbClr val="E7398B"/>
              </a:buClr>
              <a:buSzPts val="7000"/>
            </a:pPr>
            <a:r>
              <a:rPr lang="en-US" sz="7000" b="1" dirty="0">
                <a:solidFill>
                  <a:srgbClr val="0070C0"/>
                </a:solidFill>
                <a:latin typeface="Open Sans"/>
                <a:ea typeface="Open Sans"/>
                <a:cs typeface="Open Sans"/>
                <a:sym typeface="Open Sans"/>
              </a:rPr>
              <a:t>About SALTO PI</a:t>
            </a:r>
            <a:endParaRPr lang="en-US" sz="7000" b="1" dirty="0">
              <a:solidFill>
                <a:srgbClr val="0070C0"/>
              </a:solidFill>
              <a:latin typeface="Open Sans"/>
              <a:ea typeface="Open Sans"/>
              <a:cs typeface="Open Sans"/>
            </a:endParaRPr>
          </a:p>
          <a:p>
            <a:pPr>
              <a:lnSpc>
                <a:spcPct val="107142"/>
              </a:lnSpc>
            </a:pPr>
            <a:endParaRPr lang="et-EE" sz="4400" b="1">
              <a:solidFill>
                <a:srgbClr val="2477BC"/>
              </a:solidFill>
              <a:ea typeface="Open Sans"/>
            </a:endParaRPr>
          </a:p>
        </p:txBody>
      </p:sp>
      <p:sp>
        <p:nvSpPr>
          <p:cNvPr id="3" name="Google Shape;109;p20">
            <a:extLst>
              <a:ext uri="{FF2B5EF4-FFF2-40B4-BE49-F238E27FC236}">
                <a16:creationId xmlns:a16="http://schemas.microsoft.com/office/drawing/2014/main" id="{58702794-D43B-707E-CD0C-8C541B2F6C1F}"/>
              </a:ext>
            </a:extLst>
          </p:cNvPr>
          <p:cNvSpPr txBox="1"/>
          <p:nvPr/>
        </p:nvSpPr>
        <p:spPr>
          <a:xfrm>
            <a:off x="8034901" y="3304252"/>
            <a:ext cx="13107367" cy="7891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t-EE" sz="4400" b="1" dirty="0">
                <a:solidFill>
                  <a:srgbClr val="2477BC"/>
                </a:solidFill>
                <a:latin typeface="Open Sans"/>
                <a:ea typeface="Open Sans"/>
              </a:rPr>
              <a:t>WHAT DO WE DO?</a:t>
            </a:r>
            <a:endParaRPr lang="en-US" sz="4400" dirty="0">
              <a:solidFill>
                <a:schemeClr val="tx1"/>
              </a:solidFill>
              <a:latin typeface="Open Sans"/>
              <a:ea typeface="Open Sans"/>
            </a:endParaRPr>
          </a:p>
          <a:p>
            <a:pPr>
              <a:lnSpc>
                <a:spcPct val="150000"/>
              </a:lnSpc>
            </a:pPr>
            <a:r>
              <a:rPr lang="et-EE" sz="4400" dirty="0">
                <a:solidFill>
                  <a:schemeClr val="tx1"/>
                </a:solidFill>
                <a:latin typeface="Open Sans"/>
                <a:ea typeface="Open Sans"/>
              </a:rPr>
              <a:t>S</a:t>
            </a:r>
            <a:r>
              <a:rPr lang="en-US" sz="4400" dirty="0" err="1">
                <a:solidFill>
                  <a:schemeClr val="tx1"/>
                </a:solidFill>
                <a:latin typeface="Open Sans"/>
                <a:ea typeface="Open Sans"/>
              </a:rPr>
              <a:t>upport</a:t>
            </a:r>
            <a:r>
              <a:rPr lang="et-EE" sz="4400" dirty="0" err="1">
                <a:solidFill>
                  <a:schemeClr val="tx1"/>
                </a:solidFill>
                <a:latin typeface="Open Sans"/>
                <a:ea typeface="Open Sans"/>
              </a:rPr>
              <a:t>ing</a:t>
            </a:r>
            <a:r>
              <a:rPr lang="en-US" sz="4400" dirty="0">
                <a:solidFill>
                  <a:schemeClr val="tx1"/>
                </a:solidFill>
                <a:latin typeface="Open Sans"/>
                <a:ea typeface="Open Sans"/>
              </a:rPr>
              <a:t> </a:t>
            </a:r>
            <a:r>
              <a:rPr lang="en-US" sz="4400" b="1" dirty="0">
                <a:solidFill>
                  <a:schemeClr val="tx1"/>
                </a:solidFill>
                <a:latin typeface="Open Sans"/>
                <a:ea typeface="Open Sans"/>
              </a:rPr>
              <a:t>"Participation in democratic life,</a:t>
            </a:r>
            <a:endParaRPr lang="en-US" sz="4400" dirty="0">
              <a:solidFill>
                <a:schemeClr val="tx1"/>
              </a:solidFill>
              <a:latin typeface="Open Sans"/>
              <a:ea typeface="Open Sans"/>
            </a:endParaRPr>
          </a:p>
          <a:p>
            <a:pPr>
              <a:lnSpc>
                <a:spcPct val="150000"/>
              </a:lnSpc>
            </a:pPr>
            <a:r>
              <a:rPr lang="en-US" sz="4400" b="1" dirty="0">
                <a:solidFill>
                  <a:schemeClr val="tx1"/>
                </a:solidFill>
                <a:latin typeface="Open Sans"/>
                <a:ea typeface="Open Sans"/>
              </a:rPr>
              <a:t>civic engagement and European values„</a:t>
            </a:r>
            <a:r>
              <a:rPr lang="et-EE" sz="4400" b="1" dirty="0">
                <a:solidFill>
                  <a:schemeClr val="tx1"/>
                </a:solidFill>
                <a:latin typeface="Open Sans"/>
                <a:ea typeface="Open Sans"/>
              </a:rPr>
              <a:t> </a:t>
            </a:r>
            <a:r>
              <a:rPr lang="et-EE" sz="4400" b="1" dirty="0" err="1">
                <a:solidFill>
                  <a:schemeClr val="tx1"/>
                </a:solidFill>
                <a:latin typeface="Open Sans"/>
                <a:ea typeface="Open Sans"/>
              </a:rPr>
              <a:t>through</a:t>
            </a:r>
            <a:r>
              <a:rPr lang="et-EE" sz="4400" b="1" dirty="0">
                <a:solidFill>
                  <a:schemeClr val="tx1"/>
                </a:solidFill>
                <a:latin typeface="Open Sans"/>
                <a:ea typeface="Open Sans"/>
              </a:rPr>
              <a:t> </a:t>
            </a:r>
            <a:r>
              <a:rPr lang="en-US" sz="4400" dirty="0">
                <a:solidFill>
                  <a:schemeClr val="tx1"/>
                </a:solidFill>
                <a:latin typeface="Open Sans"/>
                <a:ea typeface="Open Sans"/>
              </a:rPr>
              <a:t>the </a:t>
            </a:r>
            <a:r>
              <a:rPr lang="en-US" sz="4400" b="1" dirty="0">
                <a:solidFill>
                  <a:schemeClr val="tx1"/>
                </a:solidFill>
                <a:latin typeface="Open Sans"/>
                <a:ea typeface="Open Sans"/>
              </a:rPr>
              <a:t>Erasmus+ and European Solidarity Corps </a:t>
            </a:r>
            <a:r>
              <a:rPr lang="en-US" sz="4400" b="1" dirty="0" err="1">
                <a:solidFill>
                  <a:schemeClr val="tx1"/>
                </a:solidFill>
                <a:latin typeface="Open Sans"/>
                <a:ea typeface="Open Sans"/>
              </a:rPr>
              <a:t>programmes</a:t>
            </a:r>
            <a:r>
              <a:rPr lang="en-US" sz="4400" b="1" dirty="0">
                <a:solidFill>
                  <a:schemeClr val="tx1"/>
                </a:solidFill>
                <a:latin typeface="Open Sans"/>
                <a:ea typeface="Open Sans"/>
              </a:rPr>
              <a:t> </a:t>
            </a:r>
            <a:r>
              <a:rPr lang="en-US" sz="4400" dirty="0">
                <a:solidFill>
                  <a:schemeClr val="tx1"/>
                </a:solidFill>
                <a:latin typeface="Open Sans"/>
                <a:ea typeface="Open Sans"/>
              </a:rPr>
              <a:t>– particularly the network of National Agencies and the </a:t>
            </a:r>
            <a:r>
              <a:rPr lang="en-US" sz="4400" dirty="0" err="1">
                <a:solidFill>
                  <a:schemeClr val="tx1"/>
                </a:solidFill>
                <a:latin typeface="Open Sans"/>
                <a:ea typeface="Open Sans"/>
              </a:rPr>
              <a:t>communit</a:t>
            </a:r>
            <a:r>
              <a:rPr lang="et-EE" sz="4400" dirty="0" err="1">
                <a:solidFill>
                  <a:schemeClr val="tx1"/>
                </a:solidFill>
                <a:latin typeface="Open Sans"/>
                <a:ea typeface="Open Sans"/>
              </a:rPr>
              <a:t>ies</a:t>
            </a:r>
            <a:r>
              <a:rPr lang="en-US" sz="4400" dirty="0">
                <a:solidFill>
                  <a:schemeClr val="tx1"/>
                </a:solidFill>
                <a:latin typeface="Open Sans"/>
                <a:ea typeface="Open Sans"/>
              </a:rPr>
              <a:t> of practice</a:t>
            </a:r>
            <a:r>
              <a:rPr lang="et-EE" sz="4400" dirty="0">
                <a:solidFill>
                  <a:schemeClr val="tx1"/>
                </a:solidFill>
                <a:latin typeface="Open Sans"/>
                <a:ea typeface="Open Sans"/>
              </a:rPr>
              <a:t>.</a:t>
            </a:r>
            <a:endParaRPr lang="en-US" sz="4400" dirty="0">
              <a:solidFill>
                <a:schemeClr val="tx1"/>
              </a:solidFill>
              <a:latin typeface="Open Sans"/>
              <a:ea typeface="Open Sans"/>
            </a:endParaRPr>
          </a:p>
        </p:txBody>
      </p:sp>
      <p:pic>
        <p:nvPicPr>
          <p:cNvPr id="4" name="Picture 3" descr="No photo description available.">
            <a:extLst>
              <a:ext uri="{FF2B5EF4-FFF2-40B4-BE49-F238E27FC236}">
                <a16:creationId xmlns:a16="http://schemas.microsoft.com/office/drawing/2014/main" id="{672C015D-4509-EF1A-24F1-B1939A8CD4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5620" y="4025202"/>
            <a:ext cx="5576552" cy="5555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5251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8"/>
          <p:cNvSpPr txBox="1"/>
          <p:nvPr/>
        </p:nvSpPr>
        <p:spPr>
          <a:xfrm>
            <a:off x="1749874" y="5715302"/>
            <a:ext cx="16874027" cy="691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>
              <a:lnSpc>
                <a:spcPct val="107142"/>
              </a:lnSpc>
              <a:buClr>
                <a:srgbClr val="FFDD00"/>
              </a:buClr>
              <a:buSzPts val="7000"/>
            </a:pPr>
            <a:r>
              <a:rPr lang="en-US" sz="9000" b="1" dirty="0">
                <a:solidFill>
                  <a:srgbClr val="FFDD00"/>
                </a:solidFill>
                <a:latin typeface="Open Sans"/>
                <a:ea typeface="Open Sans"/>
                <a:cs typeface="Open Sans"/>
                <a:sym typeface="Open Sans"/>
              </a:rPr>
              <a:t>Thank you! </a:t>
            </a:r>
            <a:endParaRPr sz="9000" b="1" dirty="0">
              <a:solidFill>
                <a:srgbClr val="FFDD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FFDD00"/>
              </a:buClr>
              <a:buSzPts val="7000"/>
              <a:buFont typeface="Open Sans"/>
              <a:buNone/>
            </a:pPr>
            <a:endParaRPr sz="7000" b="1" dirty="0">
              <a:solidFill>
                <a:srgbClr val="FFDD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FFDD00"/>
              </a:buClr>
              <a:buSzPts val="7000"/>
              <a:buFont typeface="Open Sans"/>
              <a:buNone/>
            </a:pPr>
            <a:endParaRPr sz="5000" b="1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FFDD00"/>
              </a:buClr>
              <a:buSzPts val="7000"/>
              <a:buFont typeface="Open Sans"/>
              <a:buNone/>
            </a:pPr>
            <a:r>
              <a:rPr lang="en-US" sz="5000" b="1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The SALTO PI team </a:t>
            </a:r>
            <a:endParaRPr lang="et-EE" sz="5000" b="1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FFDD00"/>
              </a:buClr>
              <a:buSzPts val="7000"/>
              <a:buFont typeface="Open Sans"/>
              <a:buNone/>
            </a:pPr>
            <a:r>
              <a:rPr lang="et-EE" sz="5000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Joana.freitas@harno.ee</a:t>
            </a:r>
            <a:endParaRPr lang="et-EE" sz="5000" dirty="0">
              <a:solidFill>
                <a:srgbClr val="FFFFFF"/>
              </a:solidFill>
              <a:latin typeface="Open Sans"/>
              <a:ea typeface="Open Sans"/>
              <a:cs typeface="Open Sans"/>
            </a:endParaRPr>
          </a:p>
          <a:p>
            <a:pPr marL="0" marR="0" lvl="0" indent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FFDD00"/>
              </a:buClr>
              <a:buSzPts val="7000"/>
              <a:buFont typeface="Open Sans"/>
              <a:buNone/>
            </a:pPr>
            <a:endParaRPr lang="et-EE" sz="5000" dirty="0">
              <a:solidFill>
                <a:srgbClr val="FFDD00"/>
              </a:solidFill>
              <a:latin typeface="Open Sans"/>
              <a:ea typeface="Open Sans"/>
              <a:cs typeface="Open Sans"/>
            </a:endParaRPr>
          </a:p>
        </p:txBody>
      </p:sp>
      <p:pic>
        <p:nvPicPr>
          <p:cNvPr id="157" name="Google Shape;157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60050" y="0"/>
            <a:ext cx="8023955" cy="4514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121267-9835-92F4-90AD-5B9A002B95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7;p20">
            <a:extLst>
              <a:ext uri="{FF2B5EF4-FFF2-40B4-BE49-F238E27FC236}">
                <a16:creationId xmlns:a16="http://schemas.microsoft.com/office/drawing/2014/main" id="{B12450FB-230D-648D-6C49-9187C2979427}"/>
              </a:ext>
            </a:extLst>
          </p:cNvPr>
          <p:cNvSpPr txBox="1"/>
          <p:nvPr/>
        </p:nvSpPr>
        <p:spPr>
          <a:xfrm>
            <a:off x="1826270" y="1371600"/>
            <a:ext cx="17656049" cy="2621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>
              <a:lnSpc>
                <a:spcPct val="107142"/>
              </a:lnSpc>
              <a:buClr>
                <a:srgbClr val="E7398B"/>
              </a:buClr>
              <a:buSzPts val="7000"/>
            </a:pPr>
            <a:r>
              <a:rPr lang="en-US" sz="7000" b="1" dirty="0">
                <a:solidFill>
                  <a:srgbClr val="0070C0"/>
                </a:solidFill>
                <a:latin typeface="Open Sans"/>
                <a:ea typeface="Open Sans"/>
                <a:cs typeface="Open Sans"/>
              </a:rPr>
              <a:t>About SALTO PI</a:t>
            </a:r>
          </a:p>
        </p:txBody>
      </p:sp>
      <p:sp>
        <p:nvSpPr>
          <p:cNvPr id="3" name="Google Shape;109;p20">
            <a:extLst>
              <a:ext uri="{FF2B5EF4-FFF2-40B4-BE49-F238E27FC236}">
                <a16:creationId xmlns:a16="http://schemas.microsoft.com/office/drawing/2014/main" id="{D90454B6-52D8-456D-FBC9-F268FAA7F0AD}"/>
              </a:ext>
            </a:extLst>
          </p:cNvPr>
          <p:cNvSpPr txBox="1"/>
          <p:nvPr/>
        </p:nvSpPr>
        <p:spPr>
          <a:xfrm>
            <a:off x="1826269" y="2658377"/>
            <a:ext cx="17376131" cy="9866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t-EE" sz="4400" b="1" dirty="0">
                <a:solidFill>
                  <a:srgbClr val="2477BC"/>
                </a:solidFill>
                <a:latin typeface="Open Sans"/>
                <a:ea typeface="Open Sans"/>
              </a:rPr>
              <a:t>HOW DO WE DO IT?</a:t>
            </a:r>
            <a:endParaRPr lang="en-US" dirty="0">
              <a:solidFill>
                <a:srgbClr val="2477BC"/>
              </a:solidFill>
              <a:latin typeface="Open Sans"/>
            </a:endParaRPr>
          </a:p>
          <a:p>
            <a:pPr marL="527050" indent="-571500">
              <a:lnSpc>
                <a:spcPct val="150000"/>
              </a:lnSpc>
              <a:spcBef>
                <a:spcPts val="2000"/>
              </a:spcBef>
              <a:buSzPts val="4300"/>
              <a:buFont typeface="Wingdings"/>
              <a:buChar char="Ø"/>
            </a:pPr>
            <a:r>
              <a:rPr lang="en-US" sz="3200" dirty="0">
                <a:latin typeface="Open Sans"/>
                <a:ea typeface="Open Sans"/>
                <a:sym typeface="Open Sans"/>
              </a:rPr>
              <a:t>Producing </a:t>
            </a:r>
            <a:r>
              <a:rPr lang="en-US" sz="3200" b="1" dirty="0">
                <a:latin typeface="Open Sans"/>
                <a:ea typeface="Open Sans"/>
                <a:sym typeface="Open Sans"/>
              </a:rPr>
              <a:t>knowledge-based documents, research and resources</a:t>
            </a:r>
            <a:r>
              <a:rPr lang="en-US" sz="3200" dirty="0">
                <a:latin typeface="Open Sans"/>
                <a:ea typeface="Open Sans"/>
                <a:sym typeface="Open Sans"/>
              </a:rPr>
              <a:t> (as the </a:t>
            </a:r>
            <a:r>
              <a:rPr lang="et-EE" sz="3200" dirty="0">
                <a:latin typeface="Open Sans"/>
                <a:ea typeface="Open Sans"/>
                <a:sym typeface="Open Sans"/>
                <a:hlinkClick r:id="rId2"/>
              </a:rPr>
              <a:t>Youth </a:t>
            </a:r>
            <a:r>
              <a:rPr lang="et-EE" sz="3200" dirty="0" err="1">
                <a:latin typeface="Open Sans"/>
                <a:ea typeface="Open Sans"/>
                <a:sym typeface="Open Sans"/>
                <a:hlinkClick r:id="rId2"/>
              </a:rPr>
              <a:t>Participation</a:t>
            </a:r>
            <a:r>
              <a:rPr lang="et-EE" sz="3200" dirty="0">
                <a:latin typeface="Open Sans"/>
                <a:ea typeface="Open Sans"/>
                <a:sym typeface="Open Sans"/>
                <a:hlinkClick r:id="rId2"/>
              </a:rPr>
              <a:t> </a:t>
            </a:r>
            <a:r>
              <a:rPr lang="et-EE" sz="3200" dirty="0" err="1">
                <a:latin typeface="Open Sans"/>
                <a:ea typeface="Open Sans"/>
                <a:sym typeface="Open Sans"/>
                <a:hlinkClick r:id="rId2"/>
              </a:rPr>
              <a:t>Strategy</a:t>
            </a:r>
            <a:r>
              <a:rPr lang="et-EE" sz="3200" dirty="0">
                <a:latin typeface="Open Sans"/>
                <a:ea typeface="Open Sans"/>
                <a:sym typeface="Open Sans"/>
              </a:rPr>
              <a:t> and </a:t>
            </a:r>
            <a:r>
              <a:rPr lang="et-EE" sz="3200" dirty="0" err="1">
                <a:latin typeface="Open Sans"/>
                <a:ea typeface="Open Sans"/>
                <a:sym typeface="Open Sans"/>
                <a:hlinkClick r:id="rId3"/>
              </a:rPr>
              <a:t>Toolkit</a:t>
            </a:r>
            <a:r>
              <a:rPr lang="et-EE" sz="3200" dirty="0">
                <a:latin typeface="Open Sans"/>
                <a:ea typeface="Open Sans"/>
                <a:sym typeface="Open Sans"/>
              </a:rPr>
              <a:t>; </a:t>
            </a:r>
            <a:br>
              <a:rPr lang="et-EE" sz="3200" dirty="0">
                <a:latin typeface="Open Sans"/>
                <a:ea typeface="Open Sans"/>
              </a:rPr>
            </a:br>
            <a:r>
              <a:rPr lang="et-EE" sz="3200" dirty="0" err="1">
                <a:latin typeface="Open Sans"/>
                <a:ea typeface="Open Sans"/>
                <a:sym typeface="Open Sans"/>
              </a:rPr>
              <a:t>annual</a:t>
            </a:r>
            <a:r>
              <a:rPr lang="et-EE" sz="3200" dirty="0">
                <a:latin typeface="Open Sans"/>
                <a:ea typeface="Open Sans"/>
                <a:sym typeface="Open Sans"/>
              </a:rPr>
              <a:t> </a:t>
            </a:r>
            <a:r>
              <a:rPr lang="et-EE" sz="3200" dirty="0" err="1">
                <a:latin typeface="Open Sans"/>
                <a:ea typeface="Open Sans"/>
                <a:sym typeface="Open Sans"/>
              </a:rPr>
              <a:t>mapping</a:t>
            </a:r>
            <a:r>
              <a:rPr lang="et-EE" sz="3200" dirty="0">
                <a:latin typeface="Open Sans"/>
                <a:ea typeface="Open Sans"/>
                <a:sym typeface="Open Sans"/>
              </a:rPr>
              <a:t> </a:t>
            </a:r>
            <a:r>
              <a:rPr lang="et-EE" sz="3200" dirty="0" err="1">
                <a:latin typeface="Open Sans"/>
                <a:ea typeface="Open Sans"/>
                <a:sym typeface="Open Sans"/>
              </a:rPr>
              <a:t>reports</a:t>
            </a:r>
            <a:r>
              <a:rPr lang="et-EE" sz="3200" dirty="0">
                <a:latin typeface="Open Sans"/>
                <a:ea typeface="Open Sans"/>
                <a:sym typeface="Open Sans"/>
              </a:rPr>
              <a:t>, etc);</a:t>
            </a:r>
            <a:endParaRPr lang="en-US" sz="3200" dirty="0">
              <a:latin typeface="Open Sans"/>
            </a:endParaRPr>
          </a:p>
          <a:p>
            <a:pPr marL="527050" indent="-571500">
              <a:lnSpc>
                <a:spcPct val="150000"/>
              </a:lnSpc>
              <a:spcBef>
                <a:spcPts val="2000"/>
              </a:spcBef>
              <a:buSzPts val="4300"/>
              <a:buFont typeface="Wingdings"/>
              <a:buChar char="Ø"/>
            </a:pPr>
            <a:r>
              <a:rPr lang="en-US" sz="3200" dirty="0">
                <a:latin typeface="Open Sans"/>
                <a:ea typeface="Open Sans"/>
                <a:sym typeface="Open Sans"/>
              </a:rPr>
              <a:t>Showcasing </a:t>
            </a:r>
            <a:r>
              <a:rPr lang="en-US" sz="3200" b="1" dirty="0">
                <a:latin typeface="Open Sans"/>
                <a:ea typeface="Open Sans"/>
                <a:sym typeface="Open Sans"/>
              </a:rPr>
              <a:t>inspiring E+ and ESC projects</a:t>
            </a:r>
            <a:r>
              <a:rPr lang="en-US" sz="3200" dirty="0">
                <a:latin typeface="Open Sans"/>
                <a:ea typeface="Open Sans"/>
                <a:sym typeface="Open Sans"/>
              </a:rPr>
              <a:t> on Participation (through our </a:t>
            </a:r>
            <a:r>
              <a:rPr lang="et-EE" sz="3200" dirty="0" err="1">
                <a:latin typeface="Open Sans"/>
                <a:ea typeface="Open Sans"/>
                <a:sym typeface="Open Sans"/>
                <a:hlinkClick r:id="rId4"/>
              </a:rPr>
              <a:t>Flagship</a:t>
            </a:r>
            <a:r>
              <a:rPr lang="et-EE" sz="3200" dirty="0">
                <a:latin typeface="Open Sans"/>
                <a:ea typeface="Open Sans"/>
                <a:sym typeface="Open Sans"/>
                <a:hlinkClick r:id="rId4"/>
              </a:rPr>
              <a:t> </a:t>
            </a:r>
            <a:r>
              <a:rPr lang="et-EE" sz="3200" dirty="0" err="1">
                <a:latin typeface="Open Sans"/>
                <a:ea typeface="Open Sans"/>
                <a:sym typeface="Open Sans"/>
                <a:hlinkClick r:id="rId4"/>
              </a:rPr>
              <a:t>Projects</a:t>
            </a:r>
            <a:r>
              <a:rPr lang="et-EE" sz="3200" dirty="0">
                <a:latin typeface="Open Sans"/>
                <a:ea typeface="Open Sans"/>
                <a:sym typeface="Open Sans"/>
                <a:hlinkClick r:id="rId4"/>
              </a:rPr>
              <a:t> </a:t>
            </a:r>
            <a:r>
              <a:rPr lang="et-EE" sz="3200" dirty="0" err="1">
                <a:latin typeface="Open Sans"/>
                <a:ea typeface="Open Sans"/>
                <a:sym typeface="Open Sans"/>
                <a:hlinkClick r:id="rId4"/>
              </a:rPr>
              <a:t>Collection</a:t>
            </a:r>
            <a:r>
              <a:rPr lang="et-EE" sz="3200" dirty="0">
                <a:latin typeface="Open Sans"/>
                <a:ea typeface="Open Sans"/>
                <a:sym typeface="Open Sans"/>
              </a:rPr>
              <a:t> );</a:t>
            </a:r>
            <a:endParaRPr lang="en-US" sz="3200" dirty="0">
              <a:latin typeface="Open Sans"/>
              <a:ea typeface="Open Sans"/>
            </a:endParaRPr>
          </a:p>
          <a:p>
            <a:pPr marL="571500" indent="-571500">
              <a:lnSpc>
                <a:spcPct val="150000"/>
              </a:lnSpc>
              <a:buSzPts val="4300"/>
              <a:buFont typeface="Wingdings"/>
              <a:buChar char="Ø"/>
            </a:pPr>
            <a:r>
              <a:rPr lang="en-US" sz="3200" dirty="0">
                <a:latin typeface="Open Sans"/>
                <a:ea typeface="Open Sans"/>
                <a:sym typeface="Open Sans"/>
              </a:rPr>
              <a:t>Collecting and sharing </a:t>
            </a:r>
            <a:r>
              <a:rPr lang="en-US" sz="3200" b="1" dirty="0">
                <a:latin typeface="Open Sans"/>
                <a:ea typeface="Open Sans"/>
                <a:sym typeface="Open Sans"/>
              </a:rPr>
              <a:t>quality information, materials and tools </a:t>
            </a:r>
            <a:r>
              <a:rPr lang="en-US" sz="3200" dirty="0">
                <a:latin typeface="Open Sans"/>
                <a:ea typeface="Open Sans"/>
                <a:sym typeface="Open Sans"/>
              </a:rPr>
              <a:t>– including in our </a:t>
            </a:r>
            <a:r>
              <a:rPr lang="et-EE" sz="3200" dirty="0" err="1">
                <a:solidFill>
                  <a:srgbClr val="2477BC"/>
                </a:solidFill>
                <a:latin typeface="Open Sans"/>
                <a:ea typeface="Open Sans"/>
                <a:sym typeface="Open San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Participation</a:t>
            </a:r>
            <a:r>
              <a:rPr lang="et-EE" sz="3200" dirty="0">
                <a:solidFill>
                  <a:srgbClr val="2477BC"/>
                </a:solidFill>
                <a:latin typeface="Open Sans"/>
                <a:ea typeface="Open Sans"/>
                <a:sym typeface="Open San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Resource Pool</a:t>
            </a:r>
            <a:r>
              <a:rPr lang="et-EE" sz="3200" dirty="0">
                <a:solidFill>
                  <a:srgbClr val="2477BC"/>
                </a:solidFill>
                <a:latin typeface="Open Sans"/>
                <a:ea typeface="Open Sans"/>
                <a:sym typeface="Open Sans"/>
              </a:rPr>
              <a:t>;</a:t>
            </a:r>
            <a:endParaRPr lang="en-US" sz="3200" dirty="0">
              <a:latin typeface="Open Sans"/>
              <a:ea typeface="Open Sans"/>
            </a:endParaRPr>
          </a:p>
          <a:p>
            <a:pPr marL="571500" indent="-571500">
              <a:lnSpc>
                <a:spcPct val="150000"/>
              </a:lnSpc>
              <a:buSzPts val="4300"/>
              <a:buFont typeface="Wingdings"/>
              <a:buChar char="Ø"/>
            </a:pPr>
            <a:r>
              <a:rPr lang="en-US" sz="3200" dirty="0" err="1">
                <a:latin typeface="Open Sans"/>
                <a:ea typeface="Open Sans"/>
                <a:sym typeface="Open Sans"/>
              </a:rPr>
              <a:t>Organising</a:t>
            </a:r>
            <a:r>
              <a:rPr lang="en-US" sz="3200" dirty="0">
                <a:latin typeface="Open Sans"/>
                <a:ea typeface="Open Sans"/>
                <a:sym typeface="Open Sans"/>
              </a:rPr>
              <a:t> and supporting </a:t>
            </a:r>
            <a:r>
              <a:rPr lang="en-US" sz="3200" b="1" dirty="0">
                <a:latin typeface="Open Sans"/>
                <a:ea typeface="Open Sans"/>
                <a:sym typeface="Open Sans"/>
              </a:rPr>
              <a:t>training and thematic events </a:t>
            </a:r>
            <a:r>
              <a:rPr lang="en-US" sz="3200" dirty="0">
                <a:latin typeface="Open Sans"/>
                <a:ea typeface="Open Sans"/>
                <a:sym typeface="Open Sans"/>
              </a:rPr>
              <a:t>for N</a:t>
            </a:r>
            <a:r>
              <a:rPr lang="et-EE" sz="3200" dirty="0" err="1">
                <a:latin typeface="Open Sans"/>
                <a:ea typeface="Open Sans"/>
                <a:sym typeface="Open Sans"/>
              </a:rPr>
              <a:t>ational</a:t>
            </a:r>
            <a:r>
              <a:rPr lang="et-EE" sz="3200" dirty="0">
                <a:latin typeface="Open Sans"/>
                <a:ea typeface="Open Sans"/>
                <a:sym typeface="Open Sans"/>
              </a:rPr>
              <a:t> </a:t>
            </a:r>
            <a:r>
              <a:rPr lang="en-US" sz="3200" dirty="0">
                <a:latin typeface="Open Sans"/>
                <a:ea typeface="Open Sans"/>
                <a:sym typeface="Open Sans"/>
              </a:rPr>
              <a:t>A</a:t>
            </a:r>
            <a:r>
              <a:rPr lang="et-EE" sz="3200" dirty="0" err="1">
                <a:latin typeface="Open Sans"/>
                <a:ea typeface="Open Sans"/>
                <a:sym typeface="Open Sans"/>
              </a:rPr>
              <a:t>gencie</a:t>
            </a:r>
            <a:r>
              <a:rPr lang="en-US" sz="3200" dirty="0">
                <a:latin typeface="Open Sans"/>
                <a:ea typeface="Open Sans"/>
                <a:sym typeface="Open Sans"/>
              </a:rPr>
              <a:t>s, beneficiaries and other stakeholders.</a:t>
            </a:r>
            <a:endParaRPr lang="et-EE" sz="3200" dirty="0">
              <a:latin typeface="Open Sans"/>
              <a:ea typeface="Open Sans"/>
              <a:sym typeface="Open Sans"/>
            </a:endParaRPr>
          </a:p>
          <a:p>
            <a:pPr marL="571500" indent="-571500">
              <a:lnSpc>
                <a:spcPct val="150000"/>
              </a:lnSpc>
              <a:buSzPts val="4300"/>
              <a:buFont typeface="Wingdings"/>
              <a:buChar char="Ø"/>
            </a:pPr>
            <a:r>
              <a:rPr lang="et-EE" sz="3200" b="1" dirty="0">
                <a:latin typeface="Open Sans"/>
                <a:ea typeface="Open Sans"/>
                <a:sym typeface="Open Sans"/>
              </a:rPr>
              <a:t>NA </a:t>
            </a:r>
            <a:r>
              <a:rPr lang="et-EE" sz="3200" b="1" dirty="0" err="1">
                <a:latin typeface="Open Sans"/>
                <a:ea typeface="Open Sans"/>
                <a:sym typeface="Open Sans"/>
              </a:rPr>
              <a:t>Participation</a:t>
            </a:r>
            <a:r>
              <a:rPr lang="et-EE" sz="3200" b="1" dirty="0">
                <a:latin typeface="Open Sans"/>
                <a:ea typeface="Open Sans"/>
                <a:sym typeface="Open Sans"/>
              </a:rPr>
              <a:t> Network</a:t>
            </a:r>
            <a:r>
              <a:rPr lang="et-EE" sz="3200" dirty="0">
                <a:latin typeface="Open Sans"/>
                <a:ea typeface="Open Sans"/>
                <a:sym typeface="Open Sans"/>
              </a:rPr>
              <a:t> (</a:t>
            </a:r>
            <a:r>
              <a:rPr lang="et-EE" sz="3200" dirty="0" err="1">
                <a:latin typeface="Open Sans"/>
                <a:ea typeface="Open Sans"/>
                <a:sym typeface="Open Sans"/>
              </a:rPr>
              <a:t>Contact</a:t>
            </a:r>
            <a:r>
              <a:rPr lang="et-EE" sz="3200" dirty="0">
                <a:latin typeface="Open Sans"/>
                <a:ea typeface="Open Sans"/>
                <a:sym typeface="Open Sans"/>
              </a:rPr>
              <a:t> </a:t>
            </a:r>
            <a:r>
              <a:rPr lang="et-EE" sz="3200" dirty="0" err="1">
                <a:latin typeface="Open Sans"/>
                <a:ea typeface="Open Sans"/>
                <a:sym typeface="Open Sans"/>
              </a:rPr>
              <a:t>Points</a:t>
            </a:r>
            <a:r>
              <a:rPr lang="et-EE" sz="3200" dirty="0">
                <a:latin typeface="Open Sans"/>
                <a:ea typeface="Open Sans"/>
                <a:sym typeface="Open Sans"/>
              </a:rPr>
              <a:t>)</a:t>
            </a:r>
            <a:endParaRPr lang="en-US" sz="3200" dirty="0">
              <a:latin typeface="Open Sans"/>
              <a:ea typeface="Open Sans"/>
            </a:endParaRPr>
          </a:p>
          <a:p>
            <a:pPr marL="285750" indent="-285750">
              <a:lnSpc>
                <a:spcPct val="122222"/>
              </a:lnSpc>
              <a:buSzPts val="4300"/>
              <a:buFont typeface="Wingdings"/>
              <a:buChar char="Ø"/>
            </a:pPr>
            <a:endParaRPr lang="en-US" sz="4500" dirty="0">
              <a:solidFill>
                <a:srgbClr val="585858"/>
              </a:solidFill>
              <a:latin typeface="Open Sans"/>
              <a:ea typeface="Open Sans"/>
              <a:cs typeface="Segoe UI"/>
            </a:endParaRPr>
          </a:p>
          <a:p>
            <a:pPr>
              <a:lnSpc>
                <a:spcPct val="150000"/>
              </a:lnSpc>
              <a:spcBef>
                <a:spcPts val="2000"/>
              </a:spcBef>
              <a:buClr>
                <a:srgbClr val="E8398B"/>
              </a:buClr>
              <a:buSzPts val="4300"/>
            </a:pPr>
            <a:endParaRPr lang="et-EE" sz="4400" dirty="0">
              <a:solidFill>
                <a:srgbClr val="2477BC"/>
              </a:solidFill>
              <a:latin typeface="Open Sans"/>
              <a:ea typeface="Open Sans"/>
            </a:endParaRPr>
          </a:p>
          <a:p>
            <a:pPr marL="457200" indent="-501650">
              <a:lnSpc>
                <a:spcPct val="150000"/>
              </a:lnSpc>
              <a:spcBef>
                <a:spcPts val="2000"/>
              </a:spcBef>
              <a:buClr>
                <a:srgbClr val="E8398B"/>
              </a:buClr>
              <a:buSzPts val="4300"/>
              <a:buFont typeface="Wingdings"/>
              <a:buChar char="Ø"/>
            </a:pPr>
            <a:endParaRPr lang="et-EE" sz="4400" dirty="0">
              <a:solidFill>
                <a:srgbClr val="2477BC"/>
              </a:solidFill>
              <a:latin typeface="Open Sans"/>
              <a:ea typeface="Open Sans"/>
            </a:endParaRPr>
          </a:p>
          <a:p>
            <a:pPr marL="457200" indent="-501650">
              <a:lnSpc>
                <a:spcPct val="150000"/>
              </a:lnSpc>
              <a:spcBef>
                <a:spcPts val="2000"/>
              </a:spcBef>
              <a:buClr>
                <a:srgbClr val="E8398B"/>
              </a:buClr>
              <a:buSzPts val="4300"/>
              <a:buFont typeface="Wingdings"/>
              <a:buChar char="Ø"/>
            </a:pPr>
            <a:endParaRPr lang="et-EE" sz="4400" dirty="0">
              <a:solidFill>
                <a:srgbClr val="2477BC"/>
              </a:solidFill>
              <a:latin typeface="Open Sans"/>
              <a:ea typeface="Open Sans"/>
            </a:endParaRPr>
          </a:p>
          <a:p>
            <a:pPr>
              <a:lnSpc>
                <a:spcPct val="122222"/>
              </a:lnSpc>
              <a:buClr>
                <a:srgbClr val="585858"/>
              </a:buClr>
              <a:buSzPts val="4500"/>
            </a:pPr>
            <a:endParaRPr lang="et-EE" sz="4500" b="1" dirty="0">
              <a:solidFill>
                <a:srgbClr val="585858"/>
              </a:solidFill>
              <a:latin typeface="Open Sans"/>
              <a:ea typeface="Open Sans"/>
              <a:cs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4254670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7;p20">
            <a:extLst>
              <a:ext uri="{FF2B5EF4-FFF2-40B4-BE49-F238E27FC236}">
                <a16:creationId xmlns:a16="http://schemas.microsoft.com/office/drawing/2014/main" id="{ED05CDDA-C781-A49B-28B8-CA91B28B1B88}"/>
              </a:ext>
            </a:extLst>
          </p:cNvPr>
          <p:cNvSpPr txBox="1"/>
          <p:nvPr/>
        </p:nvSpPr>
        <p:spPr>
          <a:xfrm>
            <a:off x="1410633" y="1203483"/>
            <a:ext cx="17656049" cy="2621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marL="0" marR="0" lvl="0" indent="0" algn="l" rtl="0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E7398B"/>
              </a:buClr>
              <a:buSzPts val="7000"/>
              <a:buFont typeface="Open Sans"/>
              <a:buNone/>
            </a:pPr>
            <a:r>
              <a:rPr lang="en-US" sz="5400" b="1" dirty="0">
                <a:solidFill>
                  <a:srgbClr val="0070C0"/>
                </a:solidFill>
                <a:latin typeface="Open Sans"/>
                <a:ea typeface="Open Sans"/>
                <a:cs typeface="Open Sans"/>
                <a:sym typeface="Open Sans"/>
              </a:rPr>
              <a:t>People of SALTO Participation &amp; Information</a:t>
            </a:r>
            <a:endParaRPr sz="5400" dirty="0">
              <a:solidFill>
                <a:srgbClr val="0070C0"/>
              </a:solidFill>
            </a:endParaRPr>
          </a:p>
        </p:txBody>
      </p:sp>
      <p:pic>
        <p:nvPicPr>
          <p:cNvPr id="7" name="Picture 6" descr="A person with long curly hair and glasses smiling&#10;&#10;Description automatically generated">
            <a:extLst>
              <a:ext uri="{FF2B5EF4-FFF2-40B4-BE49-F238E27FC236}">
                <a16:creationId xmlns:a16="http://schemas.microsoft.com/office/drawing/2014/main" id="{AABCEF91-BA27-50A9-2757-425D146A4D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8851" y="3254059"/>
            <a:ext cx="3628132" cy="36039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 descr="A person wearing a scarf and smiling&#10;&#10;Description automatically generated">
            <a:extLst>
              <a:ext uri="{FF2B5EF4-FFF2-40B4-BE49-F238E27FC236}">
                <a16:creationId xmlns:a16="http://schemas.microsoft.com/office/drawing/2014/main" id="{ADCD09E3-2152-E451-D60D-2F8E44A27F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4250" y="3279111"/>
            <a:ext cx="3776245" cy="36137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 descr="A person with blonde hair wearing a turtleneck&#10;&#10;Description automatically generated">
            <a:extLst>
              <a:ext uri="{FF2B5EF4-FFF2-40B4-BE49-F238E27FC236}">
                <a16:creationId xmlns:a16="http://schemas.microsoft.com/office/drawing/2014/main" id="{6F133924-632C-2092-9A59-7DDF908314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06363" y="8395515"/>
            <a:ext cx="3778606" cy="37786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FFCCECA-03F8-18BA-999A-592AE50E448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577" r="2577"/>
          <a:stretch/>
        </p:blipFill>
        <p:spPr>
          <a:xfrm>
            <a:off x="11396150" y="3238005"/>
            <a:ext cx="3619995" cy="36199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596D5EB-4377-71AB-2117-786AA54E809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6454" b="6454"/>
          <a:stretch/>
        </p:blipFill>
        <p:spPr>
          <a:xfrm>
            <a:off x="15553979" y="3193910"/>
            <a:ext cx="3635825" cy="36116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Picture 22" descr="A person smiling at the camera&#10;&#10;Description automatically generated">
            <a:extLst>
              <a:ext uri="{FF2B5EF4-FFF2-40B4-BE49-F238E27FC236}">
                <a16:creationId xmlns:a16="http://schemas.microsoft.com/office/drawing/2014/main" id="{AD64B7B3-2425-A123-D7F5-B581F151C0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35106" y="8440127"/>
            <a:ext cx="3776244" cy="37520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Picture 24" descr="A person in a white shirt&#10;&#10;Description automatically generated">
            <a:extLst>
              <a:ext uri="{FF2B5EF4-FFF2-40B4-BE49-F238E27FC236}">
                <a16:creationId xmlns:a16="http://schemas.microsoft.com/office/drawing/2014/main" id="{EE1460D1-D38F-ECAB-95D5-5E066345E87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65031" y="8426849"/>
            <a:ext cx="3778607" cy="37786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" name="Google Shape;109;p20">
            <a:extLst>
              <a:ext uri="{FF2B5EF4-FFF2-40B4-BE49-F238E27FC236}">
                <a16:creationId xmlns:a16="http://schemas.microsoft.com/office/drawing/2014/main" id="{52DE46FE-8903-AA55-B76B-7AA5FA7C98D9}"/>
              </a:ext>
            </a:extLst>
          </p:cNvPr>
          <p:cNvSpPr txBox="1"/>
          <p:nvPr/>
        </p:nvSpPr>
        <p:spPr>
          <a:xfrm>
            <a:off x="15553979" y="12029106"/>
            <a:ext cx="2118490" cy="12019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lvl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398B"/>
              </a:buClr>
              <a:buSzPts val="6000"/>
            </a:pPr>
            <a:r>
              <a:rPr lang="en-US" sz="4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Reet</a:t>
            </a:r>
            <a:endParaRPr sz="4500" b="1" dirty="0">
              <a:solidFill>
                <a:srgbClr val="585858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8" name="Google Shape;109;p20">
            <a:extLst>
              <a:ext uri="{FF2B5EF4-FFF2-40B4-BE49-F238E27FC236}">
                <a16:creationId xmlns:a16="http://schemas.microsoft.com/office/drawing/2014/main" id="{4F14979C-A31C-AA5C-ACBD-53C0F26A28EE}"/>
              </a:ext>
            </a:extLst>
          </p:cNvPr>
          <p:cNvSpPr txBox="1"/>
          <p:nvPr/>
        </p:nvSpPr>
        <p:spPr>
          <a:xfrm>
            <a:off x="12192000" y="6844430"/>
            <a:ext cx="2118490" cy="12019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lvl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398B"/>
              </a:buClr>
              <a:buSzPts val="6000"/>
            </a:pPr>
            <a:r>
              <a:rPr lang="et-EE" sz="4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Alina</a:t>
            </a:r>
            <a:endParaRPr sz="4500" b="1" dirty="0">
              <a:solidFill>
                <a:schemeClr val="tx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0" name="Google Shape;109;p20">
            <a:extLst>
              <a:ext uri="{FF2B5EF4-FFF2-40B4-BE49-F238E27FC236}">
                <a16:creationId xmlns:a16="http://schemas.microsoft.com/office/drawing/2014/main" id="{EFFB282D-F76A-5EB8-AB22-589BB06CBF52}"/>
              </a:ext>
            </a:extLst>
          </p:cNvPr>
          <p:cNvSpPr txBox="1"/>
          <p:nvPr/>
        </p:nvSpPr>
        <p:spPr>
          <a:xfrm>
            <a:off x="16366478" y="6858000"/>
            <a:ext cx="2118490" cy="12019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lvl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398B"/>
              </a:buClr>
              <a:buSzPts val="6000"/>
            </a:pPr>
            <a:r>
              <a:rPr lang="et-EE" sz="40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Aspasia</a:t>
            </a:r>
            <a:endParaRPr sz="4500" b="1" dirty="0">
              <a:solidFill>
                <a:schemeClr val="tx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1" name="Google Shape;109;p20">
            <a:extLst>
              <a:ext uri="{FF2B5EF4-FFF2-40B4-BE49-F238E27FC236}">
                <a16:creationId xmlns:a16="http://schemas.microsoft.com/office/drawing/2014/main" id="{21084002-1583-D5E2-0DDF-D105D500869B}"/>
              </a:ext>
            </a:extLst>
          </p:cNvPr>
          <p:cNvSpPr txBox="1"/>
          <p:nvPr/>
        </p:nvSpPr>
        <p:spPr>
          <a:xfrm>
            <a:off x="3617550" y="6912424"/>
            <a:ext cx="2118490" cy="12019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lvl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398B"/>
              </a:buClr>
              <a:buSzPts val="6000"/>
            </a:pPr>
            <a:r>
              <a:rPr lang="en-US" sz="4000" b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Joana</a:t>
            </a:r>
            <a:endParaRPr sz="4500" b="1">
              <a:solidFill>
                <a:schemeClr val="tx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2" name="Google Shape;109;p20">
            <a:extLst>
              <a:ext uri="{FF2B5EF4-FFF2-40B4-BE49-F238E27FC236}">
                <a16:creationId xmlns:a16="http://schemas.microsoft.com/office/drawing/2014/main" id="{377DAFD0-2789-D64B-6EA7-4A812F01D83F}"/>
              </a:ext>
            </a:extLst>
          </p:cNvPr>
          <p:cNvSpPr txBox="1"/>
          <p:nvPr/>
        </p:nvSpPr>
        <p:spPr>
          <a:xfrm>
            <a:off x="7541463" y="6912420"/>
            <a:ext cx="2118490" cy="12019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lvl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398B"/>
              </a:buClr>
              <a:buSzPts val="6000"/>
            </a:pPr>
            <a:r>
              <a:rPr lang="en-US" sz="4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Brigita</a:t>
            </a:r>
            <a:endParaRPr sz="4500" b="1" dirty="0">
              <a:solidFill>
                <a:schemeClr val="tx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3" name="Google Shape;109;p20">
            <a:extLst>
              <a:ext uri="{FF2B5EF4-FFF2-40B4-BE49-F238E27FC236}">
                <a16:creationId xmlns:a16="http://schemas.microsoft.com/office/drawing/2014/main" id="{8A096DCC-3E89-7E24-5772-C681712F7A20}"/>
              </a:ext>
            </a:extLst>
          </p:cNvPr>
          <p:cNvSpPr txBox="1"/>
          <p:nvPr/>
        </p:nvSpPr>
        <p:spPr>
          <a:xfrm>
            <a:off x="5654052" y="12180768"/>
            <a:ext cx="2118490" cy="12019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lvl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398B"/>
              </a:buClr>
              <a:buSzPts val="6000"/>
            </a:pPr>
            <a:r>
              <a:rPr lang="en-US" sz="4000" b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Katrin</a:t>
            </a:r>
            <a:endParaRPr sz="4500" b="1">
              <a:solidFill>
                <a:schemeClr val="tx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4" name="Google Shape;109;p20">
            <a:extLst>
              <a:ext uri="{FF2B5EF4-FFF2-40B4-BE49-F238E27FC236}">
                <a16:creationId xmlns:a16="http://schemas.microsoft.com/office/drawing/2014/main" id="{5C7970F5-E9C1-EC43-0336-975FE9F19677}"/>
              </a:ext>
            </a:extLst>
          </p:cNvPr>
          <p:cNvSpPr txBox="1"/>
          <p:nvPr/>
        </p:nvSpPr>
        <p:spPr>
          <a:xfrm>
            <a:off x="9795090" y="12174120"/>
            <a:ext cx="2118490" cy="12019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lvl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398B"/>
              </a:buClr>
              <a:buSzPts val="6000"/>
            </a:pPr>
            <a:r>
              <a:rPr lang="en-US" sz="4000" b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Raili</a:t>
            </a:r>
            <a:endParaRPr sz="4500" b="1">
              <a:solidFill>
                <a:schemeClr val="tx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2118455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7;p20">
            <a:extLst>
              <a:ext uri="{FF2B5EF4-FFF2-40B4-BE49-F238E27FC236}">
                <a16:creationId xmlns:a16="http://schemas.microsoft.com/office/drawing/2014/main" id="{93582B9E-A61A-E139-41DD-3CD64ABA6910}"/>
              </a:ext>
            </a:extLst>
          </p:cNvPr>
          <p:cNvSpPr txBox="1"/>
          <p:nvPr/>
        </p:nvSpPr>
        <p:spPr>
          <a:xfrm>
            <a:off x="1812234" y="6138223"/>
            <a:ext cx="19786821" cy="2621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>
              <a:lnSpc>
                <a:spcPct val="107142"/>
              </a:lnSpc>
            </a:pPr>
            <a:r>
              <a:rPr lang="et-EE" sz="4800" b="1" dirty="0">
                <a:solidFill>
                  <a:srgbClr val="0070C0"/>
                </a:solidFill>
                <a:latin typeface="Open Sans"/>
                <a:ea typeface="Open Sans"/>
                <a:cs typeface="Open Sans"/>
                <a:sym typeface="Open Sans"/>
              </a:rPr>
              <a:t>WHAT IS PARTICIPATION IN DEMOCRATIC LIFE?</a:t>
            </a:r>
            <a:br>
              <a:rPr lang="en-US" sz="6600" b="1" dirty="0">
                <a:solidFill>
                  <a:srgbClr val="0070C0"/>
                </a:solidFill>
                <a:latin typeface="Open Sans"/>
                <a:ea typeface="Open Sans"/>
                <a:cs typeface="Open Sans"/>
              </a:rPr>
            </a:br>
            <a:br>
              <a:rPr lang="en-US" sz="5400" b="1" dirty="0">
                <a:solidFill>
                  <a:srgbClr val="0070C0"/>
                </a:solidFill>
                <a:latin typeface="Open Sans"/>
                <a:ea typeface="Open Sans"/>
                <a:cs typeface="Open Sans"/>
              </a:rPr>
            </a:br>
            <a:endParaRPr lang="en-US" sz="4400" b="1">
              <a:solidFill>
                <a:srgbClr val="0070C0"/>
              </a:solidFill>
              <a:latin typeface="Open Sans"/>
              <a:ea typeface="Open Sans"/>
              <a:cs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085105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7;p20">
            <a:extLst>
              <a:ext uri="{FF2B5EF4-FFF2-40B4-BE49-F238E27FC236}">
                <a16:creationId xmlns:a16="http://schemas.microsoft.com/office/drawing/2014/main" id="{ED05CDDA-C781-A49B-28B8-CA91B28B1B88}"/>
              </a:ext>
            </a:extLst>
          </p:cNvPr>
          <p:cNvSpPr txBox="1"/>
          <p:nvPr/>
        </p:nvSpPr>
        <p:spPr>
          <a:xfrm>
            <a:off x="1661678" y="1324952"/>
            <a:ext cx="17656049" cy="2621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>
              <a:lnSpc>
                <a:spcPct val="107142"/>
              </a:lnSpc>
            </a:pPr>
            <a:r>
              <a:rPr lang="et-EE" sz="7000" b="1" dirty="0" err="1">
                <a:solidFill>
                  <a:srgbClr val="0070C0"/>
                </a:solidFill>
                <a:latin typeface="Open Sans"/>
                <a:ea typeface="Open Sans"/>
                <a:cs typeface="Open Sans"/>
                <a:sym typeface="Open Sans"/>
              </a:rPr>
              <a:t>To</a:t>
            </a:r>
            <a:r>
              <a:rPr lang="et-EE" sz="7000" b="1" dirty="0">
                <a:solidFill>
                  <a:srgbClr val="0070C0"/>
                </a:solidFill>
                <a:latin typeface="Open Sans"/>
                <a:ea typeface="Open Sans"/>
                <a:cs typeface="Open Sans"/>
                <a:sym typeface="Open Sans"/>
              </a:rPr>
              <a:t> start </a:t>
            </a:r>
            <a:r>
              <a:rPr lang="et-EE" sz="7000" b="1" dirty="0" err="1">
                <a:solidFill>
                  <a:srgbClr val="0070C0"/>
                </a:solidFill>
                <a:latin typeface="Open Sans"/>
                <a:ea typeface="Open Sans"/>
                <a:cs typeface="Open Sans"/>
                <a:sym typeface="Open Sans"/>
              </a:rPr>
              <a:t>with</a:t>
            </a:r>
            <a:r>
              <a:rPr lang="et-EE" sz="7000" b="1" dirty="0">
                <a:solidFill>
                  <a:srgbClr val="0070C0"/>
                </a:solidFill>
                <a:latin typeface="Open Sans"/>
                <a:ea typeface="Open Sans"/>
                <a:cs typeface="Open Sans"/>
                <a:sym typeface="Open Sans"/>
              </a:rPr>
              <a:t>...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Google Shape;109;p20">
            <a:extLst>
              <a:ext uri="{FF2B5EF4-FFF2-40B4-BE49-F238E27FC236}">
                <a16:creationId xmlns:a16="http://schemas.microsoft.com/office/drawing/2014/main" id="{58702794-D43B-707E-CD0C-8C541B2F6C1F}"/>
              </a:ext>
            </a:extLst>
          </p:cNvPr>
          <p:cNvSpPr txBox="1"/>
          <p:nvPr/>
        </p:nvSpPr>
        <p:spPr>
          <a:xfrm>
            <a:off x="1826270" y="3344094"/>
            <a:ext cx="16769400" cy="7763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marL="457200" indent="-501650">
              <a:lnSpc>
                <a:spcPct val="150000"/>
              </a:lnSpc>
              <a:spcBef>
                <a:spcPts val="2000"/>
              </a:spcBef>
              <a:buClr>
                <a:srgbClr val="E8398B"/>
              </a:buClr>
              <a:buSzPts val="4300"/>
              <a:buFont typeface="Open Sans"/>
              <a:buChar char="●"/>
            </a:pPr>
            <a:r>
              <a:rPr lang="en-US" sz="4000" b="1" dirty="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What does democratic participation mean for you</a:t>
            </a:r>
            <a:r>
              <a:rPr lang="et-EE" sz="4000" b="1" dirty="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, personal and/</a:t>
            </a:r>
            <a:r>
              <a:rPr lang="et-EE" sz="40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or</a:t>
            </a:r>
            <a:r>
              <a:rPr lang="et-EE" sz="4000" b="1" dirty="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t-EE" sz="40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professionally</a:t>
            </a:r>
            <a:r>
              <a:rPr lang="et-EE" sz="4000" b="1" dirty="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?</a:t>
            </a:r>
          </a:p>
          <a:p>
            <a:pPr>
              <a:lnSpc>
                <a:spcPct val="150000"/>
              </a:lnSpc>
              <a:spcBef>
                <a:spcPts val="2000"/>
              </a:spcBef>
              <a:buClr>
                <a:srgbClr val="E8398B"/>
              </a:buClr>
              <a:buSzPts val="4300"/>
            </a:pPr>
            <a:endParaRPr lang="en-US" sz="4000" dirty="0">
              <a:solidFill>
                <a:srgbClr val="666666"/>
              </a:solidFill>
              <a:highlight>
                <a:srgbClr val="FFFF00"/>
              </a:highlight>
              <a:latin typeface="Open Sans"/>
              <a:ea typeface="Open Sans"/>
              <a:cs typeface="Open Sans"/>
            </a:endParaRPr>
          </a:p>
          <a:p>
            <a:pPr marL="457200" indent="-501650">
              <a:lnSpc>
                <a:spcPct val="150000"/>
              </a:lnSpc>
              <a:spcBef>
                <a:spcPts val="2000"/>
              </a:spcBef>
              <a:buClr>
                <a:srgbClr val="E8398B"/>
              </a:buClr>
              <a:buSzPts val="4300"/>
              <a:buFont typeface="Open Sans"/>
              <a:buChar char="●"/>
            </a:pPr>
            <a:r>
              <a:rPr lang="et-EE" sz="40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How</a:t>
            </a:r>
            <a:r>
              <a:rPr lang="et-EE" sz="4000" b="1" dirty="0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et-EE" sz="40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does</a:t>
            </a:r>
            <a:r>
              <a:rPr lang="et-EE" sz="4000" b="1" dirty="0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et-EE" sz="40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it</a:t>
            </a:r>
            <a:r>
              <a:rPr lang="et-EE" sz="4000" b="1" dirty="0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et-EE" sz="40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reflect</a:t>
            </a:r>
            <a:r>
              <a:rPr lang="et-EE" sz="4000" b="1" dirty="0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 on </a:t>
            </a:r>
            <a:r>
              <a:rPr lang="et-EE" sz="40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our</a:t>
            </a:r>
            <a:r>
              <a:rPr lang="et-EE" sz="4000" b="1" dirty="0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et-EE" sz="40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daily</a:t>
            </a:r>
            <a:r>
              <a:rPr lang="et-EE" sz="4000" b="1" dirty="0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et-EE" sz="4000" b="1" dirty="0" err="1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lives</a:t>
            </a:r>
            <a:r>
              <a:rPr lang="et-EE" sz="4000" b="1" dirty="0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? </a:t>
            </a:r>
            <a:r>
              <a:rPr lang="en-US" sz="4000" b="1" dirty="0">
                <a:solidFill>
                  <a:srgbClr val="666666"/>
                </a:solidFill>
                <a:latin typeface="Open Sans"/>
                <a:ea typeface="Open Sans"/>
                <a:cs typeface="Open Sans"/>
              </a:rPr>
              <a:t>What are some examples that come to mind? </a:t>
            </a:r>
            <a:endParaRPr lang="et-EE" sz="4000" b="1" dirty="0">
              <a:solidFill>
                <a:srgbClr val="666666"/>
              </a:solidFill>
              <a:latin typeface="Open Sans"/>
              <a:ea typeface="Open Sans"/>
              <a:cs typeface="Open Sans"/>
            </a:endParaRPr>
          </a:p>
          <a:p>
            <a:pPr>
              <a:lnSpc>
                <a:spcPct val="150000"/>
              </a:lnSpc>
              <a:spcBef>
                <a:spcPts val="2000"/>
              </a:spcBef>
              <a:buClr>
                <a:srgbClr val="E8398B"/>
              </a:buClr>
              <a:buSzPts val="4300"/>
            </a:pPr>
            <a:endParaRPr lang="en-US" sz="4800" dirty="0">
              <a:solidFill>
                <a:srgbClr val="666666"/>
              </a:solidFill>
              <a:highlight>
                <a:srgbClr val="FFFF00"/>
              </a:highlight>
              <a:latin typeface="Open Sans"/>
              <a:ea typeface="Open Sans"/>
              <a:cs typeface="Open Sans"/>
            </a:endParaRPr>
          </a:p>
          <a:p>
            <a:pPr>
              <a:lnSpc>
                <a:spcPct val="150000"/>
              </a:lnSpc>
              <a:spcBef>
                <a:spcPts val="2000"/>
              </a:spcBef>
              <a:buSzPts val="4300"/>
            </a:pPr>
            <a:endParaRPr lang="en-US" sz="4800" dirty="0">
              <a:solidFill>
                <a:srgbClr val="666666"/>
              </a:solidFill>
              <a:highlight>
                <a:srgbClr val="FFFF00"/>
              </a:highlight>
              <a:latin typeface="Open Sans"/>
              <a:ea typeface="Open Sans"/>
              <a:cs typeface="Open Sans"/>
            </a:endParaRPr>
          </a:p>
          <a:p>
            <a:pPr>
              <a:lnSpc>
                <a:spcPct val="150000"/>
              </a:lnSpc>
              <a:spcBef>
                <a:spcPts val="2000"/>
              </a:spcBef>
              <a:buClr>
                <a:srgbClr val="E8398B"/>
              </a:buClr>
              <a:buSzPts val="4300"/>
            </a:pPr>
            <a:endParaRPr lang="en-US" sz="4500" b="1" dirty="0">
              <a:solidFill>
                <a:srgbClr val="585858"/>
              </a:solidFill>
              <a:latin typeface="Open Sans"/>
              <a:ea typeface="Open Sans"/>
              <a:cs typeface="Open Sans"/>
            </a:endParaRPr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88B8224C-980B-8D32-8340-A224EEABFE7E}"/>
              </a:ext>
            </a:extLst>
          </p:cNvPr>
          <p:cNvSpPr txBox="1"/>
          <p:nvPr/>
        </p:nvSpPr>
        <p:spPr>
          <a:xfrm>
            <a:off x="8310770" y="9884466"/>
            <a:ext cx="7565036" cy="150810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4600" dirty="0">
                <a:solidFill>
                  <a:srgbClr val="666666"/>
                </a:solidFill>
                <a:latin typeface="Open Sans"/>
                <a:cs typeface="Segoe UI"/>
              </a:rPr>
              <a:t>Talk with the person​</a:t>
            </a:r>
          </a:p>
          <a:p>
            <a:pPr algn="ctr"/>
            <a:r>
              <a:rPr lang="en-US" sz="4600" dirty="0">
                <a:solidFill>
                  <a:srgbClr val="666666"/>
                </a:solidFill>
                <a:latin typeface="Open Sans"/>
                <a:cs typeface="Segoe UI"/>
              </a:rPr>
              <a:t> </a:t>
            </a:r>
            <a:r>
              <a:rPr lang="et-EE" sz="4600" dirty="0" err="1">
                <a:solidFill>
                  <a:srgbClr val="666666"/>
                </a:solidFill>
                <a:latin typeface="Open Sans"/>
                <a:cs typeface="Segoe UI"/>
              </a:rPr>
              <a:t>to</a:t>
            </a:r>
            <a:r>
              <a:rPr lang="et-EE" sz="4600" dirty="0">
                <a:solidFill>
                  <a:srgbClr val="666666"/>
                </a:solidFill>
                <a:latin typeface="Open Sans"/>
                <a:cs typeface="Segoe UI"/>
              </a:rPr>
              <a:t> </a:t>
            </a:r>
            <a:r>
              <a:rPr lang="et-EE" sz="4600" dirty="0" err="1">
                <a:solidFill>
                  <a:srgbClr val="666666"/>
                </a:solidFill>
                <a:latin typeface="Open Sans"/>
                <a:cs typeface="Segoe UI"/>
              </a:rPr>
              <a:t>your</a:t>
            </a:r>
            <a:r>
              <a:rPr lang="et-EE" sz="4600" dirty="0">
                <a:solidFill>
                  <a:srgbClr val="666666"/>
                </a:solidFill>
                <a:latin typeface="Open Sans"/>
                <a:cs typeface="Segoe UI"/>
              </a:rPr>
              <a:t> </a:t>
            </a:r>
            <a:r>
              <a:rPr lang="et-EE" sz="4600" dirty="0" err="1">
                <a:solidFill>
                  <a:srgbClr val="666666"/>
                </a:solidFill>
                <a:latin typeface="Open Sans"/>
                <a:cs typeface="Segoe UI"/>
              </a:rPr>
              <a:t>right</a:t>
            </a:r>
            <a:r>
              <a:rPr lang="et-EE" sz="4600" dirty="0">
                <a:solidFill>
                  <a:srgbClr val="666666"/>
                </a:solidFill>
                <a:latin typeface="Open Sans"/>
                <a:cs typeface="Segoe UI"/>
              </a:rPr>
              <a:t>?</a:t>
            </a:r>
            <a:r>
              <a:rPr lang="en-US" sz="4600" dirty="0">
                <a:solidFill>
                  <a:srgbClr val="666666"/>
                </a:solidFill>
                <a:latin typeface="Open Sans"/>
                <a:cs typeface="Segoe UI"/>
              </a:rPr>
              <a:t>​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212456-0559-7755-E892-484EF33011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412" b="89412" l="9195" r="89655">
                        <a14:foregroundMark x1="9195" y1="40000" x2="58046" y2="81176"/>
                        <a14:foregroundMark x1="58046" y1="81176" x2="67241" y2="81176"/>
                        <a14:foregroundMark x1="70114" y1="78824" x2="75696" y2="74254"/>
                        <a14:foregroundMark x1="67241" y1="81176" x2="70114" y2="78824"/>
                        <a14:foregroundMark x1="46363" y1="24155" x2="38506" y2="30588"/>
                        <a14:foregroundMark x1="56416" y1="15924" x2="53608" y2="18223"/>
                        <a14:foregroundMark x1="58621" y1="14118" x2="57445" y2="15081"/>
                        <a14:foregroundMark x1="38506" y1="30588" x2="38506" y2="20000"/>
                        <a14:backgroundMark x1="54023" y1="20000" x2="41954" y2="5882"/>
                        <a14:backgroundMark x1="57471" y1="22353" x2="56322" y2="8235"/>
                        <a14:backgroundMark x1="78736" y1="67059" x2="93103" y2="80000"/>
                        <a14:backgroundMark x1="63218" y1="70588" x2="63218" y2="74118"/>
                        <a14:backgroundMark x1="68391" y1="78824" x2="68391" y2="7882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256773" y="9730616"/>
            <a:ext cx="56388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656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7;p20">
            <a:extLst>
              <a:ext uri="{FF2B5EF4-FFF2-40B4-BE49-F238E27FC236}">
                <a16:creationId xmlns:a16="http://schemas.microsoft.com/office/drawing/2014/main" id="{93582B9E-A61A-E139-41DD-3CD64ABA6910}"/>
              </a:ext>
            </a:extLst>
          </p:cNvPr>
          <p:cNvSpPr txBox="1"/>
          <p:nvPr/>
        </p:nvSpPr>
        <p:spPr>
          <a:xfrm>
            <a:off x="1812234" y="2122754"/>
            <a:ext cx="19786821" cy="2621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>
              <a:lnSpc>
                <a:spcPct val="107142"/>
              </a:lnSpc>
            </a:pPr>
            <a:r>
              <a:rPr lang="et-EE" sz="4800" b="1" dirty="0">
                <a:solidFill>
                  <a:srgbClr val="0070C0"/>
                </a:solidFill>
                <a:latin typeface="Open Sans"/>
                <a:ea typeface="Open Sans"/>
                <a:cs typeface="Open Sans"/>
                <a:sym typeface="Open Sans"/>
              </a:rPr>
              <a:t>PARTICIPATION IN DEMOCRATIC LIFE</a:t>
            </a:r>
            <a:br>
              <a:rPr lang="en-US" sz="6600" b="1" dirty="0">
                <a:solidFill>
                  <a:srgbClr val="0070C0"/>
                </a:solidFill>
                <a:latin typeface="Open Sans"/>
                <a:ea typeface="Open Sans"/>
                <a:cs typeface="Open Sans"/>
              </a:rPr>
            </a:br>
            <a:br>
              <a:rPr lang="en-US" sz="5400" b="1" dirty="0">
                <a:solidFill>
                  <a:srgbClr val="0070C0"/>
                </a:solidFill>
                <a:latin typeface="Open Sans"/>
                <a:ea typeface="Open Sans"/>
                <a:cs typeface="Open Sans"/>
              </a:rPr>
            </a:br>
            <a:endParaRPr lang="en-US" sz="4400" b="1">
              <a:solidFill>
                <a:srgbClr val="0070C0"/>
              </a:solidFill>
              <a:latin typeface="Open Sans"/>
              <a:ea typeface="Open Sans"/>
              <a:cs typeface="Open San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06C6CB-2751-949A-849B-603660758EB8}"/>
              </a:ext>
            </a:extLst>
          </p:cNvPr>
          <p:cNvSpPr txBox="1"/>
          <p:nvPr/>
        </p:nvSpPr>
        <p:spPr>
          <a:xfrm>
            <a:off x="9911211" y="3205683"/>
            <a:ext cx="10405533" cy="821763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4800" dirty="0">
              <a:solidFill>
                <a:srgbClr val="212121"/>
              </a:solidFill>
              <a:latin typeface="Open Sans"/>
              <a:ea typeface="Open Sans"/>
              <a:cs typeface="Open Sans"/>
            </a:endParaRPr>
          </a:p>
          <a:p>
            <a:endParaRPr lang="en-US" sz="4800" dirty="0">
              <a:solidFill>
                <a:srgbClr val="212121"/>
              </a:solidFill>
              <a:latin typeface="Open Sans"/>
              <a:ea typeface="Open Sans"/>
              <a:cs typeface="Open Sans"/>
            </a:endParaRPr>
          </a:p>
          <a:p>
            <a:r>
              <a:rPr lang="en-US" sz="4800" b="1" dirty="0">
                <a:solidFill>
                  <a:srgbClr val="212121"/>
                </a:solidFill>
                <a:latin typeface="Open Sans"/>
                <a:ea typeface="Open Sans"/>
                <a:cs typeface="Open Sans"/>
              </a:rPr>
              <a:t>Participation in democratic life</a:t>
            </a:r>
            <a:r>
              <a:rPr lang="en-US" sz="4800" dirty="0">
                <a:solidFill>
                  <a:srgbClr val="212121"/>
                </a:solidFill>
                <a:latin typeface="Open Sans"/>
                <a:ea typeface="Open Sans"/>
                <a:cs typeface="Open Sans"/>
              </a:rPr>
              <a:t> consists of diverse ways in which people individually and / or in groups </a:t>
            </a:r>
            <a:r>
              <a:rPr lang="en-US" sz="4800" b="1" dirty="0">
                <a:solidFill>
                  <a:srgbClr val="212121"/>
                </a:solidFill>
                <a:latin typeface="Open Sans"/>
                <a:ea typeface="Open Sans"/>
                <a:cs typeface="Open Sans"/>
              </a:rPr>
              <a:t>express</a:t>
            </a:r>
            <a:r>
              <a:rPr lang="en-US" sz="4800" dirty="0">
                <a:solidFill>
                  <a:srgbClr val="212121"/>
                </a:solidFill>
                <a:latin typeface="Open Sans"/>
                <a:ea typeface="Open Sans"/>
                <a:cs typeface="Open Sans"/>
              </a:rPr>
              <a:t> and </a:t>
            </a:r>
            <a:r>
              <a:rPr lang="en-US" sz="4800" b="1" dirty="0">
                <a:solidFill>
                  <a:srgbClr val="212121"/>
                </a:solidFill>
                <a:latin typeface="Open Sans"/>
                <a:ea typeface="Open Sans"/>
                <a:cs typeface="Open Sans"/>
              </a:rPr>
              <a:t>act</a:t>
            </a:r>
            <a:r>
              <a:rPr lang="en-US" sz="4800" dirty="0">
                <a:solidFill>
                  <a:srgbClr val="212121"/>
                </a:solidFill>
                <a:latin typeface="Open Sans"/>
                <a:ea typeface="Open Sans"/>
                <a:cs typeface="Open Sans"/>
              </a:rPr>
              <a:t> on their needs and opinions, and </a:t>
            </a:r>
            <a:r>
              <a:rPr lang="en-US" sz="4800" b="1" dirty="0">
                <a:solidFill>
                  <a:srgbClr val="212121"/>
                </a:solidFill>
                <a:latin typeface="Open Sans"/>
                <a:ea typeface="Open Sans"/>
                <a:cs typeface="Open Sans"/>
              </a:rPr>
              <a:t>how it impacts</a:t>
            </a:r>
            <a:r>
              <a:rPr lang="en-US" sz="4800" dirty="0">
                <a:solidFill>
                  <a:srgbClr val="212121"/>
                </a:solidFill>
                <a:latin typeface="Open Sans"/>
                <a:ea typeface="Open Sans"/>
                <a:cs typeface="Open Sans"/>
              </a:rPr>
              <a:t> policies, actions and/or other developments towards social change.</a:t>
            </a:r>
          </a:p>
          <a:p>
            <a:endParaRPr lang="en-US" sz="4800" dirty="0">
              <a:solidFill>
                <a:srgbClr val="212121"/>
              </a:solidFill>
              <a:latin typeface="Open Sans"/>
              <a:ea typeface="Open Sans"/>
              <a:cs typeface="Open Sans"/>
            </a:endParaRPr>
          </a:p>
        </p:txBody>
      </p:sp>
      <p:pic>
        <p:nvPicPr>
          <p:cNvPr id="3" name="Picture 2" descr="SALTO Participation &amp; Information | Participation Resource Pool - SALTO">
            <a:extLst>
              <a:ext uri="{FF2B5EF4-FFF2-40B4-BE49-F238E27FC236}">
                <a16:creationId xmlns:a16="http://schemas.microsoft.com/office/drawing/2014/main" id="{0B93C94D-615A-1F5B-8DF5-97E05E4EE2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75425" y="6055882"/>
            <a:ext cx="11925300" cy="76485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8EF3FEA-B149-E76C-C76B-1AFE51BB7022}"/>
              </a:ext>
            </a:extLst>
          </p:cNvPr>
          <p:cNvSpPr txBox="1"/>
          <p:nvPr/>
        </p:nvSpPr>
        <p:spPr>
          <a:xfrm>
            <a:off x="9949875" y="12734543"/>
            <a:ext cx="1317811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u="sng" dirty="0">
                <a:solidFill>
                  <a:srgbClr val="467886"/>
                </a:solidFill>
                <a:effectLst/>
                <a:latin typeface="Aptos" panose="020B0004020202020204" pitchFamily="34" charset="0"/>
                <a:ea typeface="Calibri" panose="020F0502020204030204" pitchFamily="34" charset="0"/>
                <a:cs typeface="Aptos" panose="020B0004020202020204" pitchFamily="34" charset="0"/>
                <a:hlinkClick r:id="rId3"/>
              </a:rPr>
              <a:t>https://participationpool.eu/resource-category/participation-in-democratic-life/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48626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7;p20">
            <a:extLst>
              <a:ext uri="{FF2B5EF4-FFF2-40B4-BE49-F238E27FC236}">
                <a16:creationId xmlns:a16="http://schemas.microsoft.com/office/drawing/2014/main" id="{93582B9E-A61A-E139-41DD-3CD64ABA6910}"/>
              </a:ext>
            </a:extLst>
          </p:cNvPr>
          <p:cNvSpPr txBox="1"/>
          <p:nvPr/>
        </p:nvSpPr>
        <p:spPr>
          <a:xfrm>
            <a:off x="1812234" y="1341704"/>
            <a:ext cx="19786821" cy="2621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>
              <a:lnSpc>
                <a:spcPct val="107142"/>
              </a:lnSpc>
            </a:pPr>
            <a:r>
              <a:rPr lang="et-EE" sz="4800" b="1" dirty="0">
                <a:solidFill>
                  <a:srgbClr val="0070C0"/>
                </a:solidFill>
                <a:latin typeface="Open Sans"/>
                <a:ea typeface="Open Sans"/>
                <a:cs typeface="Open Sans"/>
                <a:sym typeface="Open Sans"/>
              </a:rPr>
              <a:t>INGREDIENTS FOR MEANINGFUL PARTICIPATION </a:t>
            </a:r>
            <a:br>
              <a:rPr lang="en-US" sz="5400" b="1" dirty="0">
                <a:solidFill>
                  <a:srgbClr val="0070C0"/>
                </a:solidFill>
                <a:latin typeface="Open Sans"/>
                <a:ea typeface="Open Sans"/>
                <a:cs typeface="Open Sans"/>
              </a:rPr>
            </a:br>
            <a:endParaRPr lang="en-US" sz="4400" b="1" dirty="0">
              <a:solidFill>
                <a:srgbClr val="0070C0"/>
              </a:solidFill>
              <a:latin typeface="Open Sans"/>
              <a:ea typeface="Open Sans"/>
              <a:cs typeface="Open San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06C6CB-2751-949A-849B-603660758EB8}"/>
              </a:ext>
            </a:extLst>
          </p:cNvPr>
          <p:cNvSpPr txBox="1"/>
          <p:nvPr/>
        </p:nvSpPr>
        <p:spPr>
          <a:xfrm>
            <a:off x="1812234" y="2871736"/>
            <a:ext cx="18512366" cy="695575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800" dirty="0">
                <a:solidFill>
                  <a:srgbClr val="212121"/>
                </a:solidFill>
                <a:ea typeface="Open Sans"/>
              </a:rPr>
              <a:t>For this right to be granted, people need to be given:</a:t>
            </a:r>
            <a:br>
              <a:rPr lang="en-US" sz="4800" dirty="0">
                <a:solidFill>
                  <a:srgbClr val="212121"/>
                </a:solidFill>
                <a:ea typeface="Open Sans"/>
              </a:rPr>
            </a:br>
            <a:endParaRPr lang="en-US" sz="4800" dirty="0">
              <a:solidFill>
                <a:srgbClr val="212121"/>
              </a:solidFill>
              <a:ea typeface="Open Sans"/>
            </a:endParaRPr>
          </a:p>
          <a:p>
            <a:pPr marL="685800" indent="-685800">
              <a:buChar char="•"/>
            </a:pPr>
            <a:r>
              <a:rPr lang="en-US" sz="4800" b="1" dirty="0">
                <a:solidFill>
                  <a:srgbClr val="212121"/>
                </a:solidFill>
                <a:ea typeface="Open Sans"/>
              </a:rPr>
              <a:t>the means</a:t>
            </a:r>
            <a:endParaRPr lang="en-US" b="1" dirty="0">
              <a:ea typeface="Open Sans"/>
            </a:endParaRPr>
          </a:p>
          <a:p>
            <a:pPr marL="685800" indent="-685800">
              <a:buChar char="•"/>
            </a:pPr>
            <a:r>
              <a:rPr lang="en-US" sz="4800" b="1" dirty="0">
                <a:solidFill>
                  <a:srgbClr val="212121"/>
                </a:solidFill>
                <a:ea typeface="Open Sans"/>
              </a:rPr>
              <a:t>the space</a:t>
            </a:r>
            <a:endParaRPr lang="en-US" b="1" dirty="0">
              <a:ea typeface="Open Sans"/>
            </a:endParaRPr>
          </a:p>
          <a:p>
            <a:pPr marL="685800" indent="-685800">
              <a:buChar char="•"/>
            </a:pPr>
            <a:r>
              <a:rPr lang="en-US" sz="4800" b="1" dirty="0">
                <a:solidFill>
                  <a:srgbClr val="212121"/>
                </a:solidFill>
                <a:ea typeface="Open Sans"/>
              </a:rPr>
              <a:t>the opportunity </a:t>
            </a:r>
            <a:endParaRPr lang="en-US" b="1" dirty="0">
              <a:ea typeface="Open Sans"/>
            </a:endParaRPr>
          </a:p>
          <a:p>
            <a:pPr marL="685800" indent="-685800">
              <a:buChar char="•"/>
            </a:pPr>
            <a:r>
              <a:rPr lang="en-US" sz="4800" b="1" dirty="0">
                <a:solidFill>
                  <a:srgbClr val="212121"/>
                </a:solidFill>
                <a:ea typeface="Open Sans"/>
              </a:rPr>
              <a:t>and, where necessary, the suppor</a:t>
            </a:r>
            <a:r>
              <a:rPr lang="en-US" sz="4800" dirty="0">
                <a:solidFill>
                  <a:srgbClr val="212121"/>
                </a:solidFill>
                <a:ea typeface="Open Sans"/>
              </a:rPr>
              <a:t>t</a:t>
            </a:r>
            <a:br>
              <a:rPr lang="en-US" sz="4800" dirty="0">
                <a:solidFill>
                  <a:srgbClr val="212121"/>
                </a:solidFill>
                <a:ea typeface="Open Sans"/>
              </a:rPr>
            </a:br>
            <a:endParaRPr lang="en-US" dirty="0"/>
          </a:p>
          <a:p>
            <a:r>
              <a:rPr lang="en-US" sz="4800" dirty="0">
                <a:solidFill>
                  <a:srgbClr val="212121"/>
                </a:solidFill>
                <a:ea typeface="Open Sans"/>
              </a:rPr>
              <a:t>to</a:t>
            </a:r>
            <a:r>
              <a:rPr lang="en-US" sz="4800" b="1" dirty="0">
                <a:solidFill>
                  <a:srgbClr val="212121"/>
                </a:solidFill>
                <a:ea typeface="Open Sans"/>
              </a:rPr>
              <a:t> freely</a:t>
            </a:r>
            <a:r>
              <a:rPr lang="en-US" sz="4800" dirty="0">
                <a:solidFill>
                  <a:srgbClr val="212121"/>
                </a:solidFill>
                <a:ea typeface="Open Sans"/>
              </a:rPr>
              <a:t> express their views, </a:t>
            </a:r>
            <a:r>
              <a:rPr lang="en-US" sz="4800" b="1" dirty="0">
                <a:solidFill>
                  <a:srgbClr val="212121"/>
                </a:solidFill>
                <a:ea typeface="Open Sans"/>
              </a:rPr>
              <a:t>contribute </a:t>
            </a:r>
            <a:r>
              <a:rPr lang="en-US" sz="4800" dirty="0">
                <a:solidFill>
                  <a:srgbClr val="212121"/>
                </a:solidFill>
                <a:ea typeface="Open Sans"/>
              </a:rPr>
              <a:t>to and </a:t>
            </a:r>
            <a:r>
              <a:rPr lang="en-US" sz="4800" b="1" dirty="0">
                <a:solidFill>
                  <a:srgbClr val="212121"/>
                </a:solidFill>
                <a:ea typeface="Open Sans"/>
              </a:rPr>
              <a:t>influence</a:t>
            </a:r>
            <a:r>
              <a:rPr lang="en-US" sz="4800" dirty="0">
                <a:solidFill>
                  <a:srgbClr val="212121"/>
                </a:solidFill>
                <a:ea typeface="Open Sans"/>
              </a:rPr>
              <a:t> societal decision making on matters affecting them, and </a:t>
            </a:r>
            <a:r>
              <a:rPr lang="en-US" sz="4800" b="1" dirty="0">
                <a:solidFill>
                  <a:srgbClr val="212121"/>
                </a:solidFill>
                <a:ea typeface="Open Sans"/>
              </a:rPr>
              <a:t>be active</a:t>
            </a:r>
            <a:r>
              <a:rPr lang="en-US" sz="4800" dirty="0">
                <a:solidFill>
                  <a:srgbClr val="212121"/>
                </a:solidFill>
                <a:ea typeface="Open Sans"/>
              </a:rPr>
              <a:t> within the democratic and civic life of our communities. 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BA5BFD-211B-797B-D058-9CA31EF7FD41}"/>
              </a:ext>
            </a:extLst>
          </p:cNvPr>
          <p:cNvSpPr txBox="1"/>
          <p:nvPr/>
        </p:nvSpPr>
        <p:spPr>
          <a:xfrm>
            <a:off x="2010335" y="12351877"/>
            <a:ext cx="1219648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u="sng" dirty="0">
                <a:solidFill>
                  <a:srgbClr val="467886"/>
                </a:solidFill>
                <a:effectLst/>
                <a:latin typeface="Aptos" panose="020B0004020202020204" pitchFamily="34" charset="0"/>
                <a:ea typeface="Calibri" panose="020F0502020204030204" pitchFamily="34" charset="0"/>
                <a:cs typeface="Aptos" panose="020B0004020202020204" pitchFamily="34" charset="0"/>
                <a:hlinkClick r:id="rId2"/>
              </a:rPr>
              <a:t>https://participationpool.eu/wp-content/uploads/2020/11/ParticipationStrategy_Download_EN.pdf</a:t>
            </a:r>
            <a:r>
              <a:rPr lang="et-EE" sz="1400" u="sng" dirty="0">
                <a:solidFill>
                  <a:srgbClr val="467886"/>
                </a:solidFill>
                <a:effectLst/>
                <a:latin typeface="Aptos" panose="020B0004020202020204" pitchFamily="34" charset="0"/>
                <a:ea typeface="Calibri" panose="020F0502020204030204" pitchFamily="34" charset="0"/>
                <a:cs typeface="Aptos" panose="020B0004020202020204" pitchFamily="34" charset="0"/>
              </a:rPr>
              <a:t> (page 19)</a:t>
            </a:r>
            <a:r>
              <a:rPr lang="en-US" sz="14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Aptos" panose="020B0004020202020204" pitchFamily="34" charset="0"/>
              </a:rPr>
              <a:t> </a:t>
            </a:r>
            <a:endParaRPr lang="en-US" dirty="0"/>
          </a:p>
        </p:txBody>
      </p:sp>
      <p:pic>
        <p:nvPicPr>
          <p:cNvPr id="3" name="Picture 2" descr="Participation Pool | Resources on Youth Participation &amp; Media Literacy -  Participation and Information Centre">
            <a:extLst>
              <a:ext uri="{FF2B5EF4-FFF2-40B4-BE49-F238E27FC236}">
                <a16:creationId xmlns:a16="http://schemas.microsoft.com/office/drawing/2014/main" id="{DB35C253-BEF2-B833-6E90-D2F99D8D1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73400" y="8590405"/>
            <a:ext cx="6016946" cy="512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9029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7;p20">
            <a:extLst>
              <a:ext uri="{FF2B5EF4-FFF2-40B4-BE49-F238E27FC236}">
                <a16:creationId xmlns:a16="http://schemas.microsoft.com/office/drawing/2014/main" id="{93582B9E-A61A-E139-41DD-3CD64ABA6910}"/>
              </a:ext>
            </a:extLst>
          </p:cNvPr>
          <p:cNvSpPr txBox="1"/>
          <p:nvPr/>
        </p:nvSpPr>
        <p:spPr>
          <a:xfrm>
            <a:off x="1812234" y="2122754"/>
            <a:ext cx="19786821" cy="2621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>
              <a:lnSpc>
                <a:spcPct val="107142"/>
              </a:lnSpc>
            </a:pPr>
            <a:r>
              <a:rPr lang="et-EE" sz="4800" b="1" dirty="0">
                <a:solidFill>
                  <a:srgbClr val="0070C0"/>
                </a:solidFill>
                <a:latin typeface="Open Sans"/>
                <a:ea typeface="Open Sans"/>
                <a:cs typeface="Open Sans"/>
              </a:rPr>
              <a:t>HOW TO DO THAT IN ERASMUS+ and ESC?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06C6CB-2751-949A-849B-603660758EB8}"/>
              </a:ext>
            </a:extLst>
          </p:cNvPr>
          <p:cNvSpPr txBox="1"/>
          <p:nvPr/>
        </p:nvSpPr>
        <p:spPr>
          <a:xfrm>
            <a:off x="1812234" y="4975618"/>
            <a:ext cx="18512366" cy="526297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685800" indent="-685800">
              <a:buChar char="•"/>
            </a:pPr>
            <a:r>
              <a:rPr lang="et-EE" sz="4800" dirty="0">
                <a:solidFill>
                  <a:srgbClr val="212121"/>
                </a:solidFill>
                <a:ea typeface="Open Sans"/>
              </a:rPr>
              <a:t>As a p</a:t>
            </a:r>
            <a:r>
              <a:rPr lang="en-US" sz="4800" dirty="0" err="1">
                <a:solidFill>
                  <a:srgbClr val="212121"/>
                </a:solidFill>
                <a:ea typeface="Open Sans"/>
              </a:rPr>
              <a:t>roject</a:t>
            </a:r>
            <a:r>
              <a:rPr lang="en-US" sz="4800" dirty="0">
                <a:solidFill>
                  <a:srgbClr val="212121"/>
                </a:solidFill>
                <a:ea typeface="Open Sans"/>
              </a:rPr>
              <a:t> topic </a:t>
            </a:r>
          </a:p>
          <a:p>
            <a:pPr marL="685800" indent="-685800">
              <a:buChar char="•"/>
            </a:pPr>
            <a:endParaRPr lang="en-US" sz="4800" dirty="0">
              <a:solidFill>
                <a:srgbClr val="212121"/>
              </a:solidFill>
              <a:ea typeface="Open Sans"/>
            </a:endParaRPr>
          </a:p>
          <a:p>
            <a:pPr marL="685800" indent="-685800">
              <a:buChar char="•"/>
            </a:pPr>
            <a:r>
              <a:rPr lang="et-EE" sz="4800" dirty="0" err="1">
                <a:solidFill>
                  <a:srgbClr val="212121"/>
                </a:solidFill>
                <a:ea typeface="Open Sans"/>
              </a:rPr>
              <a:t>Through</a:t>
            </a:r>
            <a:r>
              <a:rPr lang="et-EE" sz="4800" dirty="0">
                <a:solidFill>
                  <a:srgbClr val="212121"/>
                </a:solidFill>
                <a:ea typeface="Open Sans"/>
              </a:rPr>
              <a:t> p</a:t>
            </a:r>
            <a:r>
              <a:rPr lang="en-US" sz="4800" dirty="0" err="1">
                <a:solidFill>
                  <a:srgbClr val="212121"/>
                </a:solidFill>
                <a:ea typeface="Open Sans"/>
              </a:rPr>
              <a:t>roject</a:t>
            </a:r>
            <a:r>
              <a:rPr lang="en-US" sz="4800" dirty="0">
                <a:solidFill>
                  <a:srgbClr val="212121"/>
                </a:solidFill>
                <a:ea typeface="Open Sans"/>
              </a:rPr>
              <a:t> activities</a:t>
            </a:r>
          </a:p>
          <a:p>
            <a:pPr marL="685800" indent="-685800">
              <a:buChar char="•"/>
            </a:pPr>
            <a:endParaRPr lang="en-US" sz="4800" dirty="0">
              <a:solidFill>
                <a:srgbClr val="212121"/>
              </a:solidFill>
              <a:ea typeface="Open Sans"/>
            </a:endParaRPr>
          </a:p>
          <a:p>
            <a:pPr marL="685800" indent="-685800">
              <a:buChar char="•"/>
            </a:pPr>
            <a:r>
              <a:rPr lang="et-EE" sz="4800" dirty="0" err="1">
                <a:solidFill>
                  <a:srgbClr val="212121"/>
                </a:solidFill>
                <a:ea typeface="Open Sans"/>
              </a:rPr>
              <a:t>During</a:t>
            </a:r>
            <a:r>
              <a:rPr lang="et-EE" sz="48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4800" dirty="0" err="1">
                <a:solidFill>
                  <a:srgbClr val="212121"/>
                </a:solidFill>
                <a:ea typeface="Open Sans"/>
              </a:rPr>
              <a:t>the</a:t>
            </a:r>
            <a:r>
              <a:rPr lang="et-EE" sz="4800" dirty="0">
                <a:solidFill>
                  <a:srgbClr val="212121"/>
                </a:solidFill>
                <a:ea typeface="Open Sans"/>
              </a:rPr>
              <a:t> p</a:t>
            </a:r>
            <a:r>
              <a:rPr lang="en-US" sz="4800" dirty="0" err="1">
                <a:solidFill>
                  <a:srgbClr val="212121"/>
                </a:solidFill>
                <a:ea typeface="Open Sans"/>
              </a:rPr>
              <a:t>roject</a:t>
            </a:r>
            <a:r>
              <a:rPr lang="en-US" sz="48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4800" dirty="0" err="1">
                <a:solidFill>
                  <a:srgbClr val="212121"/>
                </a:solidFill>
                <a:ea typeface="Open Sans"/>
              </a:rPr>
              <a:t>life</a:t>
            </a:r>
            <a:r>
              <a:rPr lang="et-EE" sz="4800" dirty="0">
                <a:solidFill>
                  <a:srgbClr val="212121"/>
                </a:solidFill>
                <a:ea typeface="Open Sans"/>
              </a:rPr>
              <a:t> </a:t>
            </a:r>
            <a:r>
              <a:rPr lang="et-EE" sz="4800" dirty="0" err="1">
                <a:solidFill>
                  <a:srgbClr val="212121"/>
                </a:solidFill>
                <a:ea typeface="Open Sans"/>
              </a:rPr>
              <a:t>cycle</a:t>
            </a:r>
            <a:endParaRPr lang="en-US" sz="4800" dirty="0">
              <a:solidFill>
                <a:srgbClr val="212121"/>
              </a:solidFill>
              <a:ea typeface="Open Sans"/>
            </a:endParaRPr>
          </a:p>
          <a:p>
            <a:pPr marL="685800" indent="-685800">
              <a:buChar char="•"/>
            </a:pPr>
            <a:endParaRPr lang="en-US" sz="4800" dirty="0">
              <a:solidFill>
                <a:srgbClr val="212121"/>
              </a:solidFill>
              <a:ea typeface="Open Sans"/>
            </a:endParaRPr>
          </a:p>
          <a:p>
            <a:pPr marL="685800" indent="-685800">
              <a:buChar char="•"/>
            </a:pPr>
            <a:r>
              <a:rPr lang="en-US" sz="4800" dirty="0">
                <a:solidFill>
                  <a:srgbClr val="212121"/>
                </a:solidFill>
                <a:ea typeface="Open Sans"/>
              </a:rPr>
              <a:t>Developing a participatory culture in your </a:t>
            </a:r>
            <a:r>
              <a:rPr lang="en-US" sz="4800" dirty="0" err="1">
                <a:solidFill>
                  <a:srgbClr val="212121"/>
                </a:solidFill>
                <a:ea typeface="Open Sans"/>
              </a:rPr>
              <a:t>organisation</a:t>
            </a:r>
            <a:endParaRPr lang="en-US" dirty="0"/>
          </a:p>
        </p:txBody>
      </p:sp>
      <p:pic>
        <p:nvPicPr>
          <p:cNvPr id="6" name="Picture 5" descr="A blue and white chat bubbles&#10;&#10;Description automatically generated">
            <a:extLst>
              <a:ext uri="{FF2B5EF4-FFF2-40B4-BE49-F238E27FC236}">
                <a16:creationId xmlns:a16="http://schemas.microsoft.com/office/drawing/2014/main" id="{FB5D2742-BE41-73E6-EEA9-F899F1C865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69312" y="3433705"/>
            <a:ext cx="5247432" cy="5247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662898"/>
      </p:ext>
    </p:extLst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8653694C3639441BA5694C0107455D6" ma:contentTypeVersion="19" ma:contentTypeDescription="Create a new document." ma:contentTypeScope="" ma:versionID="6490a42e88fe3aad271e557e4049ff7c">
  <xsd:schema xmlns:xsd="http://www.w3.org/2001/XMLSchema" xmlns:xs="http://www.w3.org/2001/XMLSchema" xmlns:p="http://schemas.microsoft.com/office/2006/metadata/properties" xmlns:ns2="c3c2c75b-c35d-44dc-a23f-7b5140e57984" xmlns:ns3="6720a42e-2de6-4a14-a246-f2a06ed00c0a" targetNamespace="http://schemas.microsoft.com/office/2006/metadata/properties" ma:root="true" ma:fieldsID="295c9e3a64d2509f9d887a25b0c29bd6" ns2:_="" ns3:_="">
    <xsd:import namespace="c3c2c75b-c35d-44dc-a23f-7b5140e57984"/>
    <xsd:import namespace="6720a42e-2de6-4a14-a246-f2a06ed00c0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Location" minOccurs="0"/>
                <xsd:element ref="ns2:MediaServiceObjectDetectorVersions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c2c75b-c35d-44dc-a23f-7b5140e5798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aac58b60-4b64-42d2-9310-8a033182b4f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Flow_SignoffStatus" ma:index="25" nillable="true" ma:displayName="Sign-off status" ma:internalName="Sign_x002d_off_x0020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20a42e-2de6-4a14-a246-f2a06ed00c0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3049afb9-c5af-4a72-85d4-df14ae54bd2b}" ma:internalName="TaxCatchAll" ma:showField="CatchAllData" ma:web="6720a42e-2de6-4a14-a246-f2a06ed00c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3c2c75b-c35d-44dc-a23f-7b5140e57984">
      <Terms xmlns="http://schemas.microsoft.com/office/infopath/2007/PartnerControls"/>
    </lcf76f155ced4ddcb4097134ff3c332f>
    <TaxCatchAll xmlns="6720a42e-2de6-4a14-a246-f2a06ed00c0a" xsi:nil="true"/>
    <SharedWithUsers xmlns="6720a42e-2de6-4a14-a246-f2a06ed00c0a">
      <UserInfo>
        <DisplayName>Joana Freitas</DisplayName>
        <AccountId>251</AccountId>
        <AccountType/>
      </UserInfo>
    </SharedWithUsers>
    <_Flow_SignoffStatus xmlns="c3c2c75b-c35d-44dc-a23f-7b5140e57984" xsi:nil="true"/>
  </documentManagement>
</p:properties>
</file>

<file path=customXml/itemProps1.xml><?xml version="1.0" encoding="utf-8"?>
<ds:datastoreItem xmlns:ds="http://schemas.openxmlformats.org/officeDocument/2006/customXml" ds:itemID="{3D846F84-5596-4A14-8B76-4162EB00569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3c2c75b-c35d-44dc-a23f-7b5140e57984"/>
    <ds:schemaRef ds:uri="6720a42e-2de6-4a14-a246-f2a06ed00c0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CDED30D-78EA-4076-9A7F-57B8E2BE484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29FA04E-696F-4B03-A1A6-A58E6ADC1AC1}">
  <ds:schemaRefs>
    <ds:schemaRef ds:uri="http://schemas.microsoft.com/office/infopath/2007/PartnerControls"/>
    <ds:schemaRef ds:uri="http://www.w3.org/XML/1998/namespace"/>
    <ds:schemaRef ds:uri="http://purl.org/dc/terms/"/>
    <ds:schemaRef ds:uri="http://purl.org/dc/dcmitype/"/>
    <ds:schemaRef ds:uri="http://schemas.microsoft.com/office/2006/metadata/properties"/>
    <ds:schemaRef ds:uri="http://schemas.microsoft.com/office/2006/documentManagement/types"/>
    <ds:schemaRef ds:uri="c3c2c75b-c35d-44dc-a23f-7b5140e57984"/>
    <ds:schemaRef ds:uri="http://purl.org/dc/elements/1.1/"/>
    <ds:schemaRef ds:uri="http://schemas.openxmlformats.org/package/2006/metadata/core-properties"/>
    <ds:schemaRef ds:uri="6720a42e-2de6-4a14-a246-f2a06ed00c0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</TotalTime>
  <Words>976</Words>
  <Application>Microsoft Office PowerPoint</Application>
  <PresentationFormat>Custom</PresentationFormat>
  <Paragraphs>122</Paragraphs>
  <Slides>20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Aptos</vt:lpstr>
      <vt:lpstr>Arial</vt:lpstr>
      <vt:lpstr>Fave Script Bold Pro</vt:lpstr>
      <vt:lpstr>Helvetica Neue</vt:lpstr>
      <vt:lpstr>Helvetica Neue Light</vt:lpstr>
      <vt:lpstr>Open Sans</vt:lpstr>
      <vt:lpstr>Roboto</vt:lpstr>
      <vt:lpstr>Wingdings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Reet Kost</dc:creator>
  <cp:lastModifiedBy>Joana Freitas</cp:lastModifiedBy>
  <cp:revision>548</cp:revision>
  <dcterms:modified xsi:type="dcterms:W3CDTF">2024-10-31T10:10:38Z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0x010100C8653694C3639441BA5694C0107455D6</vt:lpwstr>
  </property>
  <property fmtid="{D5CDD505-2E9C-101B-9397-08002B2CF9AE}" pid="3" name="MediaServiceImageTags">
    <vt:lpwstr/>
  </property>
</Properties>
</file>