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60" r:id="rId3"/>
    <p:sldId id="287" r:id="rId4"/>
    <p:sldId id="261" r:id="rId5"/>
    <p:sldId id="262" r:id="rId6"/>
    <p:sldId id="263" r:id="rId7"/>
    <p:sldId id="288" r:id="rId8"/>
    <p:sldId id="264" r:id="rId9"/>
    <p:sldId id="265" r:id="rId10"/>
    <p:sldId id="266" r:id="rId11"/>
    <p:sldId id="267" r:id="rId12"/>
    <p:sldId id="285" r:id="rId13"/>
    <p:sldId id="268" r:id="rId14"/>
    <p:sldId id="279" r:id="rId15"/>
    <p:sldId id="289" r:id="rId16"/>
    <p:sldId id="270" r:id="rId17"/>
    <p:sldId id="290" r:id="rId18"/>
    <p:sldId id="272" r:id="rId19"/>
    <p:sldId id="273" r:id="rId20"/>
    <p:sldId id="286" r:id="rId21"/>
    <p:sldId id="274" r:id="rId22"/>
    <p:sldId id="275" r:id="rId23"/>
    <p:sldId id="276" r:id="rId24"/>
    <p:sldId id="277" r:id="rId25"/>
    <p:sldId id="269" r:id="rId26"/>
    <p:sldId id="278" r:id="rId27"/>
    <p:sldId id="280" r:id="rId28"/>
    <p:sldId id="281" r:id="rId29"/>
    <p:sldId id="282" r:id="rId30"/>
    <p:sldId id="291" r:id="rId31"/>
    <p:sldId id="283" r:id="rId32"/>
    <p:sldId id="284"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7E45"/>
    <a:srgbClr val="05488C"/>
    <a:srgbClr val="51578B"/>
    <a:srgbClr val="FAB914"/>
    <a:srgbClr val="F0F0F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4660"/>
  </p:normalViewPr>
  <p:slideViewPr>
    <p:cSldViewPr snapToGrid="0">
      <p:cViewPr varScale="1">
        <p:scale>
          <a:sx n="59" d="100"/>
          <a:sy n="59" d="100"/>
        </p:scale>
        <p:origin x="772"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C07CC5-3F40-49AF-8E67-D23F2FD2402A}" type="datetimeFigureOut">
              <a:rPr lang="en-GB" smtClean="0"/>
              <a:t>01/11/2024</a:t>
            </a:fld>
            <a:endParaRPr lang="en-GB"/>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EC732-F4F1-4648-AC6B-8DE77E135B1A}" type="slidenum">
              <a:rPr lang="en-GB" smtClean="0"/>
              <a:t>‹#›</a:t>
            </a:fld>
            <a:endParaRPr lang="en-GB"/>
          </a:p>
        </p:txBody>
      </p:sp>
    </p:spTree>
    <p:extLst>
      <p:ext uri="{BB962C8B-B14F-4D97-AF65-F5344CB8AC3E}">
        <p14:creationId xmlns:p14="http://schemas.microsoft.com/office/powerpoint/2010/main" val="1428656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BDEC732-F4F1-4648-AC6B-8DE77E135B1A}" type="slidenum">
              <a:rPr lang="en-GB" smtClean="0"/>
              <a:t>27</a:t>
            </a:fld>
            <a:endParaRPr lang="en-GB"/>
          </a:p>
        </p:txBody>
      </p:sp>
    </p:spTree>
    <p:extLst>
      <p:ext uri="{BB962C8B-B14F-4D97-AF65-F5344CB8AC3E}">
        <p14:creationId xmlns:p14="http://schemas.microsoft.com/office/powerpoint/2010/main" val="21693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5398F34-1EAE-8F54-4CF7-2F629EC86D78}"/>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GB"/>
          </a:p>
        </p:txBody>
      </p:sp>
      <p:sp>
        <p:nvSpPr>
          <p:cNvPr id="3" name="Sottotitolo 2">
            <a:extLst>
              <a:ext uri="{FF2B5EF4-FFF2-40B4-BE49-F238E27FC236}">
                <a16:creationId xmlns:a16="http://schemas.microsoft.com/office/drawing/2014/main" id="{C945B6BB-8FB7-4C7A-A0E0-66B10831F2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GB"/>
          </a:p>
        </p:txBody>
      </p:sp>
      <p:sp>
        <p:nvSpPr>
          <p:cNvPr id="4" name="Segnaposto data 3">
            <a:extLst>
              <a:ext uri="{FF2B5EF4-FFF2-40B4-BE49-F238E27FC236}">
                <a16:creationId xmlns:a16="http://schemas.microsoft.com/office/drawing/2014/main" id="{32564C40-CE80-0D58-AD52-BD84D579C472}"/>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5" name="Segnaposto piè di pagina 4">
            <a:extLst>
              <a:ext uri="{FF2B5EF4-FFF2-40B4-BE49-F238E27FC236}">
                <a16:creationId xmlns:a16="http://schemas.microsoft.com/office/drawing/2014/main" id="{A7AF7507-8147-4D52-A64E-10BBDA3CD454}"/>
              </a:ext>
            </a:extLst>
          </p:cNvPr>
          <p:cNvSpPr>
            <a:spLocks noGrp="1"/>
          </p:cNvSpPr>
          <p:nvPr>
            <p:ph type="ftr" sz="quarter" idx="11"/>
          </p:nvPr>
        </p:nvSpPr>
        <p:spPr/>
        <p:txBody>
          <a:bodyPr/>
          <a:lstStyle/>
          <a:p>
            <a:endParaRPr lang="en-GB"/>
          </a:p>
        </p:txBody>
      </p:sp>
      <p:sp>
        <p:nvSpPr>
          <p:cNvPr id="6" name="Segnaposto numero diapositiva 5">
            <a:extLst>
              <a:ext uri="{FF2B5EF4-FFF2-40B4-BE49-F238E27FC236}">
                <a16:creationId xmlns:a16="http://schemas.microsoft.com/office/drawing/2014/main" id="{509E2397-A2F3-29AE-CB77-3CEC8236A817}"/>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1596577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B3526E-D2C0-7746-7692-ACAD46B281CA}"/>
              </a:ext>
            </a:extLst>
          </p:cNvPr>
          <p:cNvSpPr>
            <a:spLocks noGrp="1"/>
          </p:cNvSpPr>
          <p:nvPr>
            <p:ph type="title"/>
          </p:nvPr>
        </p:nvSpPr>
        <p:spPr/>
        <p:txBody>
          <a:bodyPr/>
          <a:lstStyle/>
          <a:p>
            <a:r>
              <a:rPr lang="it-IT"/>
              <a:t>Fare clic per modificare lo stile del titolo dello schema</a:t>
            </a:r>
            <a:endParaRPr lang="en-GB"/>
          </a:p>
        </p:txBody>
      </p:sp>
      <p:sp>
        <p:nvSpPr>
          <p:cNvPr id="3" name="Segnaposto testo verticale 2">
            <a:extLst>
              <a:ext uri="{FF2B5EF4-FFF2-40B4-BE49-F238E27FC236}">
                <a16:creationId xmlns:a16="http://schemas.microsoft.com/office/drawing/2014/main" id="{CDF9C912-AD1D-0C8E-FD2A-E38D26629134}"/>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data 3">
            <a:extLst>
              <a:ext uri="{FF2B5EF4-FFF2-40B4-BE49-F238E27FC236}">
                <a16:creationId xmlns:a16="http://schemas.microsoft.com/office/drawing/2014/main" id="{E5971AB7-8BEE-BA80-29EB-8B34A0202549}"/>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5" name="Segnaposto piè di pagina 4">
            <a:extLst>
              <a:ext uri="{FF2B5EF4-FFF2-40B4-BE49-F238E27FC236}">
                <a16:creationId xmlns:a16="http://schemas.microsoft.com/office/drawing/2014/main" id="{D6AF0C56-9A5C-AAA3-1D2D-FCA5C5BE5F4D}"/>
              </a:ext>
            </a:extLst>
          </p:cNvPr>
          <p:cNvSpPr>
            <a:spLocks noGrp="1"/>
          </p:cNvSpPr>
          <p:nvPr>
            <p:ph type="ftr" sz="quarter" idx="11"/>
          </p:nvPr>
        </p:nvSpPr>
        <p:spPr/>
        <p:txBody>
          <a:bodyPr/>
          <a:lstStyle/>
          <a:p>
            <a:endParaRPr lang="en-GB"/>
          </a:p>
        </p:txBody>
      </p:sp>
      <p:sp>
        <p:nvSpPr>
          <p:cNvPr id="6" name="Segnaposto numero diapositiva 5">
            <a:extLst>
              <a:ext uri="{FF2B5EF4-FFF2-40B4-BE49-F238E27FC236}">
                <a16:creationId xmlns:a16="http://schemas.microsoft.com/office/drawing/2014/main" id="{B4E6D27B-4408-C7D3-0E1B-6710F1F1E005}"/>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3565094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3A379D08-A1C2-A423-545A-56C3CC3460FF}"/>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GB"/>
          </a:p>
        </p:txBody>
      </p:sp>
      <p:sp>
        <p:nvSpPr>
          <p:cNvPr id="3" name="Segnaposto testo verticale 2">
            <a:extLst>
              <a:ext uri="{FF2B5EF4-FFF2-40B4-BE49-F238E27FC236}">
                <a16:creationId xmlns:a16="http://schemas.microsoft.com/office/drawing/2014/main" id="{EFB17F25-15DF-3C51-A3BC-63304B375454}"/>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data 3">
            <a:extLst>
              <a:ext uri="{FF2B5EF4-FFF2-40B4-BE49-F238E27FC236}">
                <a16:creationId xmlns:a16="http://schemas.microsoft.com/office/drawing/2014/main" id="{AF1E6EE1-542C-B714-4338-F441708AE362}"/>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5" name="Segnaposto piè di pagina 4">
            <a:extLst>
              <a:ext uri="{FF2B5EF4-FFF2-40B4-BE49-F238E27FC236}">
                <a16:creationId xmlns:a16="http://schemas.microsoft.com/office/drawing/2014/main" id="{9F241DC8-F6D9-B7EE-494F-1393C652495C}"/>
              </a:ext>
            </a:extLst>
          </p:cNvPr>
          <p:cNvSpPr>
            <a:spLocks noGrp="1"/>
          </p:cNvSpPr>
          <p:nvPr>
            <p:ph type="ftr" sz="quarter" idx="11"/>
          </p:nvPr>
        </p:nvSpPr>
        <p:spPr/>
        <p:txBody>
          <a:bodyPr/>
          <a:lstStyle/>
          <a:p>
            <a:endParaRPr lang="en-GB"/>
          </a:p>
        </p:txBody>
      </p:sp>
      <p:sp>
        <p:nvSpPr>
          <p:cNvPr id="6" name="Segnaposto numero diapositiva 5">
            <a:extLst>
              <a:ext uri="{FF2B5EF4-FFF2-40B4-BE49-F238E27FC236}">
                <a16:creationId xmlns:a16="http://schemas.microsoft.com/office/drawing/2014/main" id="{924B3CC9-A5CA-5079-2FF2-D392256BA534}"/>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909748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77F08D2-F862-D5BC-4CF4-918E4E9AE883}"/>
              </a:ext>
            </a:extLst>
          </p:cNvPr>
          <p:cNvSpPr>
            <a:spLocks noGrp="1"/>
          </p:cNvSpPr>
          <p:nvPr>
            <p:ph type="title"/>
          </p:nvPr>
        </p:nvSpPr>
        <p:spPr/>
        <p:txBody>
          <a:bodyPr/>
          <a:lstStyle/>
          <a:p>
            <a:r>
              <a:rPr lang="it-IT"/>
              <a:t>Fare clic per modificare lo stile del titolo dello schema</a:t>
            </a:r>
            <a:endParaRPr lang="en-GB"/>
          </a:p>
        </p:txBody>
      </p:sp>
      <p:sp>
        <p:nvSpPr>
          <p:cNvPr id="3" name="Segnaposto contenuto 2">
            <a:extLst>
              <a:ext uri="{FF2B5EF4-FFF2-40B4-BE49-F238E27FC236}">
                <a16:creationId xmlns:a16="http://schemas.microsoft.com/office/drawing/2014/main" id="{BB5E6EF6-CD80-AAA4-FDC9-9DC6607CD0AC}"/>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data 3">
            <a:extLst>
              <a:ext uri="{FF2B5EF4-FFF2-40B4-BE49-F238E27FC236}">
                <a16:creationId xmlns:a16="http://schemas.microsoft.com/office/drawing/2014/main" id="{2E0E1FEF-C171-A567-3DAB-AC4DA64727CD}"/>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5" name="Segnaposto piè di pagina 4">
            <a:extLst>
              <a:ext uri="{FF2B5EF4-FFF2-40B4-BE49-F238E27FC236}">
                <a16:creationId xmlns:a16="http://schemas.microsoft.com/office/drawing/2014/main" id="{F0637AC4-D476-4C2D-C51B-549E54200812}"/>
              </a:ext>
            </a:extLst>
          </p:cNvPr>
          <p:cNvSpPr>
            <a:spLocks noGrp="1"/>
          </p:cNvSpPr>
          <p:nvPr>
            <p:ph type="ftr" sz="quarter" idx="11"/>
          </p:nvPr>
        </p:nvSpPr>
        <p:spPr/>
        <p:txBody>
          <a:bodyPr/>
          <a:lstStyle/>
          <a:p>
            <a:endParaRPr lang="en-GB"/>
          </a:p>
        </p:txBody>
      </p:sp>
      <p:sp>
        <p:nvSpPr>
          <p:cNvPr id="6" name="Segnaposto numero diapositiva 5">
            <a:extLst>
              <a:ext uri="{FF2B5EF4-FFF2-40B4-BE49-F238E27FC236}">
                <a16:creationId xmlns:a16="http://schemas.microsoft.com/office/drawing/2014/main" id="{C9FD20B3-96F7-C2ED-9D8B-97176DBC436A}"/>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2848881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346051C-7002-099D-70F1-9E1430926F86}"/>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GB"/>
          </a:p>
        </p:txBody>
      </p:sp>
      <p:sp>
        <p:nvSpPr>
          <p:cNvPr id="3" name="Segnaposto testo 2">
            <a:extLst>
              <a:ext uri="{FF2B5EF4-FFF2-40B4-BE49-F238E27FC236}">
                <a16:creationId xmlns:a16="http://schemas.microsoft.com/office/drawing/2014/main" id="{C0197BA1-242D-B6F1-6A2C-23A1E224D26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484D25A1-DCD1-28E6-B25F-2F80754E4655}"/>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5" name="Segnaposto piè di pagina 4">
            <a:extLst>
              <a:ext uri="{FF2B5EF4-FFF2-40B4-BE49-F238E27FC236}">
                <a16:creationId xmlns:a16="http://schemas.microsoft.com/office/drawing/2014/main" id="{046A3987-A99B-8A33-1CA8-C6541274A89C}"/>
              </a:ext>
            </a:extLst>
          </p:cNvPr>
          <p:cNvSpPr>
            <a:spLocks noGrp="1"/>
          </p:cNvSpPr>
          <p:nvPr>
            <p:ph type="ftr" sz="quarter" idx="11"/>
          </p:nvPr>
        </p:nvSpPr>
        <p:spPr/>
        <p:txBody>
          <a:bodyPr/>
          <a:lstStyle/>
          <a:p>
            <a:endParaRPr lang="en-GB"/>
          </a:p>
        </p:txBody>
      </p:sp>
      <p:sp>
        <p:nvSpPr>
          <p:cNvPr id="6" name="Segnaposto numero diapositiva 5">
            <a:extLst>
              <a:ext uri="{FF2B5EF4-FFF2-40B4-BE49-F238E27FC236}">
                <a16:creationId xmlns:a16="http://schemas.microsoft.com/office/drawing/2014/main" id="{B0E2F3FB-2DFA-F1C0-E4D6-03A1347E68D2}"/>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4144516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B1EB79-4873-6C8E-20B5-502F627B4D9F}"/>
              </a:ext>
            </a:extLst>
          </p:cNvPr>
          <p:cNvSpPr>
            <a:spLocks noGrp="1"/>
          </p:cNvSpPr>
          <p:nvPr>
            <p:ph type="title"/>
          </p:nvPr>
        </p:nvSpPr>
        <p:spPr/>
        <p:txBody>
          <a:bodyPr/>
          <a:lstStyle/>
          <a:p>
            <a:r>
              <a:rPr lang="it-IT"/>
              <a:t>Fare clic per modificare lo stile del titolo dello schema</a:t>
            </a:r>
            <a:endParaRPr lang="en-GB"/>
          </a:p>
        </p:txBody>
      </p:sp>
      <p:sp>
        <p:nvSpPr>
          <p:cNvPr id="3" name="Segnaposto contenuto 2">
            <a:extLst>
              <a:ext uri="{FF2B5EF4-FFF2-40B4-BE49-F238E27FC236}">
                <a16:creationId xmlns:a16="http://schemas.microsoft.com/office/drawing/2014/main" id="{EE17B598-8955-D0E5-A7E1-31FF539B843E}"/>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contenuto 3">
            <a:extLst>
              <a:ext uri="{FF2B5EF4-FFF2-40B4-BE49-F238E27FC236}">
                <a16:creationId xmlns:a16="http://schemas.microsoft.com/office/drawing/2014/main" id="{73B8B835-5C29-C77A-DA11-D63D7AFE91FA}"/>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5" name="Segnaposto data 4">
            <a:extLst>
              <a:ext uri="{FF2B5EF4-FFF2-40B4-BE49-F238E27FC236}">
                <a16:creationId xmlns:a16="http://schemas.microsoft.com/office/drawing/2014/main" id="{6C9830E0-9726-F774-9D36-47B636EE44D7}"/>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6" name="Segnaposto piè di pagina 5">
            <a:extLst>
              <a:ext uri="{FF2B5EF4-FFF2-40B4-BE49-F238E27FC236}">
                <a16:creationId xmlns:a16="http://schemas.microsoft.com/office/drawing/2014/main" id="{42581058-CE2B-7939-36BA-906C01BE785E}"/>
              </a:ext>
            </a:extLst>
          </p:cNvPr>
          <p:cNvSpPr>
            <a:spLocks noGrp="1"/>
          </p:cNvSpPr>
          <p:nvPr>
            <p:ph type="ftr" sz="quarter" idx="11"/>
          </p:nvPr>
        </p:nvSpPr>
        <p:spPr/>
        <p:txBody>
          <a:bodyPr/>
          <a:lstStyle/>
          <a:p>
            <a:endParaRPr lang="en-GB"/>
          </a:p>
        </p:txBody>
      </p:sp>
      <p:sp>
        <p:nvSpPr>
          <p:cNvPr id="7" name="Segnaposto numero diapositiva 6">
            <a:extLst>
              <a:ext uri="{FF2B5EF4-FFF2-40B4-BE49-F238E27FC236}">
                <a16:creationId xmlns:a16="http://schemas.microsoft.com/office/drawing/2014/main" id="{5EA50D6D-EEE7-BD43-2ED2-7B25C53E1674}"/>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1140340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C90935-8270-FC03-6371-003C2E4BBF0A}"/>
              </a:ext>
            </a:extLst>
          </p:cNvPr>
          <p:cNvSpPr>
            <a:spLocks noGrp="1"/>
          </p:cNvSpPr>
          <p:nvPr>
            <p:ph type="title"/>
          </p:nvPr>
        </p:nvSpPr>
        <p:spPr>
          <a:xfrm>
            <a:off x="839788" y="365125"/>
            <a:ext cx="10515600" cy="1325563"/>
          </a:xfrm>
        </p:spPr>
        <p:txBody>
          <a:bodyPr/>
          <a:lstStyle/>
          <a:p>
            <a:r>
              <a:rPr lang="it-IT"/>
              <a:t>Fare clic per modificare lo stile del titolo dello schema</a:t>
            </a:r>
            <a:endParaRPr lang="en-GB"/>
          </a:p>
        </p:txBody>
      </p:sp>
      <p:sp>
        <p:nvSpPr>
          <p:cNvPr id="3" name="Segnaposto testo 2">
            <a:extLst>
              <a:ext uri="{FF2B5EF4-FFF2-40B4-BE49-F238E27FC236}">
                <a16:creationId xmlns:a16="http://schemas.microsoft.com/office/drawing/2014/main" id="{A826DC09-9E1D-D285-5F20-871BB6A99D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89023CA2-B603-7C62-347C-8CF27CF83090}"/>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5" name="Segnaposto testo 4">
            <a:extLst>
              <a:ext uri="{FF2B5EF4-FFF2-40B4-BE49-F238E27FC236}">
                <a16:creationId xmlns:a16="http://schemas.microsoft.com/office/drawing/2014/main" id="{0B2E7E28-B484-25BF-C2C8-919C573B6B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DD3AC3FF-74EC-FCAD-6112-78956F50E108}"/>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7" name="Segnaposto data 6">
            <a:extLst>
              <a:ext uri="{FF2B5EF4-FFF2-40B4-BE49-F238E27FC236}">
                <a16:creationId xmlns:a16="http://schemas.microsoft.com/office/drawing/2014/main" id="{F944F6BA-E020-ADDB-575F-537F28505C55}"/>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8" name="Segnaposto piè di pagina 7">
            <a:extLst>
              <a:ext uri="{FF2B5EF4-FFF2-40B4-BE49-F238E27FC236}">
                <a16:creationId xmlns:a16="http://schemas.microsoft.com/office/drawing/2014/main" id="{07F762D7-BEDF-06E0-7A79-F24078B7F350}"/>
              </a:ext>
            </a:extLst>
          </p:cNvPr>
          <p:cNvSpPr>
            <a:spLocks noGrp="1"/>
          </p:cNvSpPr>
          <p:nvPr>
            <p:ph type="ftr" sz="quarter" idx="11"/>
          </p:nvPr>
        </p:nvSpPr>
        <p:spPr/>
        <p:txBody>
          <a:bodyPr/>
          <a:lstStyle/>
          <a:p>
            <a:endParaRPr lang="en-GB"/>
          </a:p>
        </p:txBody>
      </p:sp>
      <p:sp>
        <p:nvSpPr>
          <p:cNvPr id="9" name="Segnaposto numero diapositiva 8">
            <a:extLst>
              <a:ext uri="{FF2B5EF4-FFF2-40B4-BE49-F238E27FC236}">
                <a16:creationId xmlns:a16="http://schemas.microsoft.com/office/drawing/2014/main" id="{D84955C4-0B85-811F-206D-D0891FB403E6}"/>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2977385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A841189-846A-4088-091B-761247EE200B}"/>
              </a:ext>
            </a:extLst>
          </p:cNvPr>
          <p:cNvSpPr>
            <a:spLocks noGrp="1"/>
          </p:cNvSpPr>
          <p:nvPr>
            <p:ph type="title"/>
          </p:nvPr>
        </p:nvSpPr>
        <p:spPr/>
        <p:txBody>
          <a:bodyPr/>
          <a:lstStyle/>
          <a:p>
            <a:r>
              <a:rPr lang="it-IT"/>
              <a:t>Fare clic per modificare lo stile del titolo dello schema</a:t>
            </a:r>
            <a:endParaRPr lang="en-GB"/>
          </a:p>
        </p:txBody>
      </p:sp>
      <p:sp>
        <p:nvSpPr>
          <p:cNvPr id="3" name="Segnaposto data 2">
            <a:extLst>
              <a:ext uri="{FF2B5EF4-FFF2-40B4-BE49-F238E27FC236}">
                <a16:creationId xmlns:a16="http://schemas.microsoft.com/office/drawing/2014/main" id="{23203B76-1559-488C-8966-23F682E84116}"/>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4" name="Segnaposto piè di pagina 3">
            <a:extLst>
              <a:ext uri="{FF2B5EF4-FFF2-40B4-BE49-F238E27FC236}">
                <a16:creationId xmlns:a16="http://schemas.microsoft.com/office/drawing/2014/main" id="{F095478A-C5A6-C591-4271-FAE961C7EB55}"/>
              </a:ext>
            </a:extLst>
          </p:cNvPr>
          <p:cNvSpPr>
            <a:spLocks noGrp="1"/>
          </p:cNvSpPr>
          <p:nvPr>
            <p:ph type="ftr" sz="quarter" idx="11"/>
          </p:nvPr>
        </p:nvSpPr>
        <p:spPr/>
        <p:txBody>
          <a:bodyPr/>
          <a:lstStyle/>
          <a:p>
            <a:endParaRPr lang="en-GB"/>
          </a:p>
        </p:txBody>
      </p:sp>
      <p:sp>
        <p:nvSpPr>
          <p:cNvPr id="5" name="Segnaposto numero diapositiva 4">
            <a:extLst>
              <a:ext uri="{FF2B5EF4-FFF2-40B4-BE49-F238E27FC236}">
                <a16:creationId xmlns:a16="http://schemas.microsoft.com/office/drawing/2014/main" id="{CA435A8F-2570-D561-7F2D-4CE4890B2591}"/>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3564890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9D5A1F22-987F-733F-0EBA-1C636D5CAC96}"/>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3" name="Segnaposto piè di pagina 2">
            <a:extLst>
              <a:ext uri="{FF2B5EF4-FFF2-40B4-BE49-F238E27FC236}">
                <a16:creationId xmlns:a16="http://schemas.microsoft.com/office/drawing/2014/main" id="{4F7CB230-DBD0-98CF-9860-EE4BB314620C}"/>
              </a:ext>
            </a:extLst>
          </p:cNvPr>
          <p:cNvSpPr>
            <a:spLocks noGrp="1"/>
          </p:cNvSpPr>
          <p:nvPr>
            <p:ph type="ftr" sz="quarter" idx="11"/>
          </p:nvPr>
        </p:nvSpPr>
        <p:spPr/>
        <p:txBody>
          <a:bodyPr/>
          <a:lstStyle/>
          <a:p>
            <a:endParaRPr lang="en-GB"/>
          </a:p>
        </p:txBody>
      </p:sp>
      <p:sp>
        <p:nvSpPr>
          <p:cNvPr id="4" name="Segnaposto numero diapositiva 3">
            <a:extLst>
              <a:ext uri="{FF2B5EF4-FFF2-40B4-BE49-F238E27FC236}">
                <a16:creationId xmlns:a16="http://schemas.microsoft.com/office/drawing/2014/main" id="{528EBD48-D790-CA34-8155-E608BF7F62A4}"/>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294737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3D21A6D-39BA-62E3-B023-D22DEB45F45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GB"/>
          </a:p>
        </p:txBody>
      </p:sp>
      <p:sp>
        <p:nvSpPr>
          <p:cNvPr id="3" name="Segnaposto contenuto 2">
            <a:extLst>
              <a:ext uri="{FF2B5EF4-FFF2-40B4-BE49-F238E27FC236}">
                <a16:creationId xmlns:a16="http://schemas.microsoft.com/office/drawing/2014/main" id="{0C9DDB50-6861-11F3-3052-0464580787E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testo 3">
            <a:extLst>
              <a:ext uri="{FF2B5EF4-FFF2-40B4-BE49-F238E27FC236}">
                <a16:creationId xmlns:a16="http://schemas.microsoft.com/office/drawing/2014/main" id="{C92B12EF-2182-2376-3407-0056AD8F0C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3C4D59F-E1D9-C74B-6E09-CFD5A249B673}"/>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6" name="Segnaposto piè di pagina 5">
            <a:extLst>
              <a:ext uri="{FF2B5EF4-FFF2-40B4-BE49-F238E27FC236}">
                <a16:creationId xmlns:a16="http://schemas.microsoft.com/office/drawing/2014/main" id="{5B7C428E-DAD4-4A08-D040-DDF1789B867A}"/>
              </a:ext>
            </a:extLst>
          </p:cNvPr>
          <p:cNvSpPr>
            <a:spLocks noGrp="1"/>
          </p:cNvSpPr>
          <p:nvPr>
            <p:ph type="ftr" sz="quarter" idx="11"/>
          </p:nvPr>
        </p:nvSpPr>
        <p:spPr/>
        <p:txBody>
          <a:bodyPr/>
          <a:lstStyle/>
          <a:p>
            <a:endParaRPr lang="en-GB"/>
          </a:p>
        </p:txBody>
      </p:sp>
      <p:sp>
        <p:nvSpPr>
          <p:cNvPr id="7" name="Segnaposto numero diapositiva 6">
            <a:extLst>
              <a:ext uri="{FF2B5EF4-FFF2-40B4-BE49-F238E27FC236}">
                <a16:creationId xmlns:a16="http://schemas.microsoft.com/office/drawing/2014/main" id="{A16A25AA-5A76-8E82-06B6-B964CEC1534F}"/>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3135163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26D32C-8F5E-5391-4AC7-0722495EBFE0}"/>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GB"/>
          </a:p>
        </p:txBody>
      </p:sp>
      <p:sp>
        <p:nvSpPr>
          <p:cNvPr id="3" name="Segnaposto immagine 2">
            <a:extLst>
              <a:ext uri="{FF2B5EF4-FFF2-40B4-BE49-F238E27FC236}">
                <a16:creationId xmlns:a16="http://schemas.microsoft.com/office/drawing/2014/main" id="{3B65FDEC-343D-534C-6BF7-CA5D40C184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Segnaposto testo 3">
            <a:extLst>
              <a:ext uri="{FF2B5EF4-FFF2-40B4-BE49-F238E27FC236}">
                <a16:creationId xmlns:a16="http://schemas.microsoft.com/office/drawing/2014/main" id="{A744346B-693A-FC0D-AE5F-F2B2F2BF5D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BF360E66-F8F2-C05D-100C-5FEFB00313C1}"/>
              </a:ext>
            </a:extLst>
          </p:cNvPr>
          <p:cNvSpPr>
            <a:spLocks noGrp="1"/>
          </p:cNvSpPr>
          <p:nvPr>
            <p:ph type="dt" sz="half" idx="10"/>
          </p:nvPr>
        </p:nvSpPr>
        <p:spPr/>
        <p:txBody>
          <a:bodyPr/>
          <a:lstStyle/>
          <a:p>
            <a:fld id="{09CE8980-CE3C-40BA-8FCB-886F0CEF13A6}" type="datetimeFigureOut">
              <a:rPr lang="en-GB" smtClean="0"/>
              <a:t>01/11/2024</a:t>
            </a:fld>
            <a:endParaRPr lang="en-GB"/>
          </a:p>
        </p:txBody>
      </p:sp>
      <p:sp>
        <p:nvSpPr>
          <p:cNvPr id="6" name="Segnaposto piè di pagina 5">
            <a:extLst>
              <a:ext uri="{FF2B5EF4-FFF2-40B4-BE49-F238E27FC236}">
                <a16:creationId xmlns:a16="http://schemas.microsoft.com/office/drawing/2014/main" id="{60F726EA-1A4D-402E-97E3-0ACB787F3AD7}"/>
              </a:ext>
            </a:extLst>
          </p:cNvPr>
          <p:cNvSpPr>
            <a:spLocks noGrp="1"/>
          </p:cNvSpPr>
          <p:nvPr>
            <p:ph type="ftr" sz="quarter" idx="11"/>
          </p:nvPr>
        </p:nvSpPr>
        <p:spPr/>
        <p:txBody>
          <a:bodyPr/>
          <a:lstStyle/>
          <a:p>
            <a:endParaRPr lang="en-GB"/>
          </a:p>
        </p:txBody>
      </p:sp>
      <p:sp>
        <p:nvSpPr>
          <p:cNvPr id="7" name="Segnaposto numero diapositiva 6">
            <a:extLst>
              <a:ext uri="{FF2B5EF4-FFF2-40B4-BE49-F238E27FC236}">
                <a16:creationId xmlns:a16="http://schemas.microsoft.com/office/drawing/2014/main" id="{A0D2D2ED-8537-3F34-B173-1E500CB59C5C}"/>
              </a:ext>
            </a:extLst>
          </p:cNvPr>
          <p:cNvSpPr>
            <a:spLocks noGrp="1"/>
          </p:cNvSpPr>
          <p:nvPr>
            <p:ph type="sldNum" sz="quarter" idx="12"/>
          </p:nvPr>
        </p:nvSpPr>
        <p:spPr/>
        <p:txBody>
          <a:bodyPr/>
          <a:lstStyle/>
          <a:p>
            <a:fld id="{4705EA7B-29B0-4ED0-B690-DA0E9107DFBE}" type="slidenum">
              <a:rPr lang="en-GB" smtClean="0"/>
              <a:t>‹#›</a:t>
            </a:fld>
            <a:endParaRPr lang="en-GB"/>
          </a:p>
        </p:txBody>
      </p:sp>
    </p:spTree>
    <p:extLst>
      <p:ext uri="{BB962C8B-B14F-4D97-AF65-F5344CB8AC3E}">
        <p14:creationId xmlns:p14="http://schemas.microsoft.com/office/powerpoint/2010/main" val="2610345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21F41008-6365-D7D6-AB69-72E0B48E5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GB"/>
          </a:p>
        </p:txBody>
      </p:sp>
      <p:sp>
        <p:nvSpPr>
          <p:cNvPr id="3" name="Segnaposto testo 2">
            <a:extLst>
              <a:ext uri="{FF2B5EF4-FFF2-40B4-BE49-F238E27FC236}">
                <a16:creationId xmlns:a16="http://schemas.microsoft.com/office/drawing/2014/main" id="{29D51757-ABC5-9AD5-9FFF-2A4673C2A5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GB"/>
          </a:p>
        </p:txBody>
      </p:sp>
      <p:sp>
        <p:nvSpPr>
          <p:cNvPr id="4" name="Segnaposto data 3">
            <a:extLst>
              <a:ext uri="{FF2B5EF4-FFF2-40B4-BE49-F238E27FC236}">
                <a16:creationId xmlns:a16="http://schemas.microsoft.com/office/drawing/2014/main" id="{0F5662FF-C187-955A-474E-59CE7FA334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CE8980-CE3C-40BA-8FCB-886F0CEF13A6}" type="datetimeFigureOut">
              <a:rPr lang="en-GB" smtClean="0"/>
              <a:t>01/11/2024</a:t>
            </a:fld>
            <a:endParaRPr lang="en-GB"/>
          </a:p>
        </p:txBody>
      </p:sp>
      <p:sp>
        <p:nvSpPr>
          <p:cNvPr id="5" name="Segnaposto piè di pagina 4">
            <a:extLst>
              <a:ext uri="{FF2B5EF4-FFF2-40B4-BE49-F238E27FC236}">
                <a16:creationId xmlns:a16="http://schemas.microsoft.com/office/drawing/2014/main" id="{5F31AEC9-5FAC-E80C-88A5-DF5F02F90C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egnaposto numero diapositiva 5">
            <a:extLst>
              <a:ext uri="{FF2B5EF4-FFF2-40B4-BE49-F238E27FC236}">
                <a16:creationId xmlns:a16="http://schemas.microsoft.com/office/drawing/2014/main" id="{0ADECCD5-DFD2-45C6-C170-49E48007C0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705EA7B-29B0-4ED0-B690-DA0E9107DFBE}" type="slidenum">
              <a:rPr lang="en-GB" smtClean="0"/>
              <a:t>‹#›</a:t>
            </a:fld>
            <a:endParaRPr lang="en-GB"/>
          </a:p>
        </p:txBody>
      </p:sp>
    </p:spTree>
    <p:extLst>
      <p:ext uri="{BB962C8B-B14F-4D97-AF65-F5344CB8AC3E}">
        <p14:creationId xmlns:p14="http://schemas.microsoft.com/office/powerpoint/2010/main" val="42079966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9.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0.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3.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4.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5.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hyperlink" Target="https://www.youtube.com/watch?v=xzV7ZxfMovw"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D070824-8D37-9DBD-A5F3-F79423CFF677}"/>
              </a:ext>
            </a:extLst>
          </p:cNvPr>
          <p:cNvSpPr>
            <a:spLocks noGrp="1"/>
          </p:cNvSpPr>
          <p:nvPr>
            <p:ph type="ctrTitle"/>
          </p:nvPr>
        </p:nvSpPr>
        <p:spPr>
          <a:xfrm>
            <a:off x="1449186" y="1554479"/>
            <a:ext cx="9144000" cy="2387600"/>
          </a:xfrm>
        </p:spPr>
        <p:txBody>
          <a:bodyPr/>
          <a:lstStyle/>
          <a:p>
            <a:r>
              <a:rPr lang="it-IT" b="1" dirty="0">
                <a:solidFill>
                  <a:srgbClr val="51578B"/>
                </a:solidFill>
                <a:latin typeface="Century Gothic" panose="020B0502020202020204" pitchFamily="34" charset="0"/>
              </a:rPr>
              <a:t>How to </a:t>
            </a:r>
            <a:r>
              <a:rPr lang="it-IT" b="1" dirty="0" err="1">
                <a:solidFill>
                  <a:srgbClr val="51578B"/>
                </a:solidFill>
                <a:latin typeface="Century Gothic" panose="020B0502020202020204" pitchFamily="34" charset="0"/>
              </a:rPr>
              <a:t>engage</a:t>
            </a:r>
            <a:r>
              <a:rPr lang="it-IT" b="1" dirty="0">
                <a:solidFill>
                  <a:srgbClr val="51578B"/>
                </a:solidFill>
                <a:latin typeface="Century Gothic" panose="020B0502020202020204" pitchFamily="34" charset="0"/>
              </a:rPr>
              <a:t> </a:t>
            </a:r>
            <a:r>
              <a:rPr lang="it-IT" b="1" dirty="0" err="1">
                <a:solidFill>
                  <a:srgbClr val="51578B"/>
                </a:solidFill>
                <a:latin typeface="Century Gothic" panose="020B0502020202020204" pitchFamily="34" charset="0"/>
              </a:rPr>
              <a:t>civically</a:t>
            </a:r>
            <a:endParaRPr lang="en-GB" b="1" dirty="0">
              <a:solidFill>
                <a:srgbClr val="51578B"/>
              </a:solidFill>
              <a:latin typeface="Century Gothic" panose="020B0502020202020204" pitchFamily="34" charset="0"/>
            </a:endParaRPr>
          </a:p>
        </p:txBody>
      </p:sp>
      <p:sp>
        <p:nvSpPr>
          <p:cNvPr id="3" name="Sottotitolo 2">
            <a:extLst>
              <a:ext uri="{FF2B5EF4-FFF2-40B4-BE49-F238E27FC236}">
                <a16:creationId xmlns:a16="http://schemas.microsoft.com/office/drawing/2014/main" id="{E19587BB-2EB1-8D36-F3D2-873ADFD7B3D0}"/>
              </a:ext>
            </a:extLst>
          </p:cNvPr>
          <p:cNvSpPr>
            <a:spLocks noGrp="1"/>
          </p:cNvSpPr>
          <p:nvPr>
            <p:ph type="subTitle" idx="1"/>
          </p:nvPr>
        </p:nvSpPr>
        <p:spPr>
          <a:xfrm>
            <a:off x="1449186" y="4033519"/>
            <a:ext cx="9144000" cy="662391"/>
          </a:xfrm>
        </p:spPr>
        <p:txBody>
          <a:bodyPr>
            <a:normAutofit/>
          </a:bodyPr>
          <a:lstStyle/>
          <a:p>
            <a:r>
              <a:rPr lang="en-GB" sz="4000" b="1" dirty="0">
                <a:solidFill>
                  <a:srgbClr val="FAB914"/>
                </a:solidFill>
                <a:latin typeface="Calibri" panose="020F0502020204030204" pitchFamily="34" charset="0"/>
                <a:cs typeface="Calibri" panose="020F0502020204030204" pitchFamily="34" charset="0"/>
              </a:rPr>
              <a:t>European values and citizenship education</a:t>
            </a:r>
          </a:p>
        </p:txBody>
      </p:sp>
      <p:sp>
        <p:nvSpPr>
          <p:cNvPr id="4" name="Sottotitolo 2">
            <a:extLst>
              <a:ext uri="{FF2B5EF4-FFF2-40B4-BE49-F238E27FC236}">
                <a16:creationId xmlns:a16="http://schemas.microsoft.com/office/drawing/2014/main" id="{90B66724-9F8F-6D3F-0DE3-E2953560AABF}"/>
              </a:ext>
            </a:extLst>
          </p:cNvPr>
          <p:cNvSpPr txBox="1">
            <a:spLocks/>
          </p:cNvSpPr>
          <p:nvPr/>
        </p:nvSpPr>
        <p:spPr>
          <a:xfrm>
            <a:off x="1524000" y="5155205"/>
            <a:ext cx="9144000" cy="662391"/>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800" b="1" dirty="0">
                <a:solidFill>
                  <a:srgbClr val="F17E45"/>
                </a:solidFill>
                <a:latin typeface="Calibri" panose="020F0502020204030204" pitchFamily="34" charset="0"/>
                <a:cs typeface="Calibri" panose="020F0502020204030204" pitchFamily="34" charset="0"/>
              </a:rPr>
              <a:t>Paul Blokker</a:t>
            </a:r>
          </a:p>
          <a:p>
            <a:r>
              <a:rPr lang="en-GB" sz="2800" dirty="0">
                <a:solidFill>
                  <a:srgbClr val="F17E45"/>
                </a:solidFill>
                <a:latin typeface="Calibri" panose="020F0502020204030204" pitchFamily="34" charset="0"/>
                <a:cs typeface="Calibri" panose="020F0502020204030204" pitchFamily="34" charset="0"/>
              </a:rPr>
              <a:t>University of Bologna</a:t>
            </a:r>
          </a:p>
        </p:txBody>
      </p:sp>
    </p:spTree>
    <p:extLst>
      <p:ext uri="{BB962C8B-B14F-4D97-AF65-F5344CB8AC3E}">
        <p14:creationId xmlns:p14="http://schemas.microsoft.com/office/powerpoint/2010/main" val="851718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702A8DA-AC6A-F12C-C5E5-6D9098C438C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8A04857-D746-6822-ACCF-3ACA5BEE9BBD}"/>
              </a:ext>
            </a:extLst>
          </p:cNvPr>
          <p:cNvSpPr>
            <a:spLocks noGrp="1"/>
          </p:cNvSpPr>
          <p:nvPr>
            <p:ph type="ctrTitle"/>
          </p:nvPr>
        </p:nvSpPr>
        <p:spPr>
          <a:xfrm>
            <a:off x="1068351" y="2165095"/>
            <a:ext cx="9469020" cy="4627845"/>
          </a:xfrm>
        </p:spPr>
        <p:txBody>
          <a:bodyPr anchor="t" anchorCtr="0">
            <a:normAutofit/>
          </a:bodyPr>
          <a:lstStyle/>
          <a:p>
            <a:pPr algn="l"/>
            <a:r>
              <a:rPr lang="en-GB" sz="3600" b="1" dirty="0">
                <a:solidFill>
                  <a:srgbClr val="F17E45"/>
                </a:solidFill>
                <a:latin typeface="Century Gothic" panose="020B0502020202020204" pitchFamily="34" charset="0"/>
              </a:rPr>
              <a:t>2. What are European values?</a:t>
            </a:r>
            <a:br>
              <a:rPr lang="it-IT" sz="3600" b="1" dirty="0">
                <a:solidFill>
                  <a:srgbClr val="51578B"/>
                </a:solidFill>
                <a:latin typeface="Century Gothic" panose="020B0502020202020204" pitchFamily="34" charset="0"/>
              </a:rPr>
            </a:br>
            <a:br>
              <a:rPr lang="it-IT" sz="36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We forget that European values can relate to very </a:t>
            </a:r>
            <a:r>
              <a:rPr lang="en-GB" sz="2700" b="1" i="1" dirty="0">
                <a:solidFill>
                  <a:srgbClr val="FAB914"/>
                </a:solidFill>
                <a:latin typeface="Century Gothic" panose="020B0502020202020204" pitchFamily="34" charset="0"/>
              </a:rPr>
              <a:t>different</a:t>
            </a:r>
            <a:r>
              <a:rPr lang="en-GB" sz="2700" i="1" dirty="0">
                <a:solidFill>
                  <a:srgbClr val="51578B"/>
                </a:solidFill>
                <a:latin typeface="Century Gothic" panose="020B0502020202020204" pitchFamily="34" charset="0"/>
              </a:rPr>
              <a:t> and </a:t>
            </a:r>
            <a:r>
              <a:rPr lang="en-GB" sz="2700" b="1" i="1" dirty="0">
                <a:solidFill>
                  <a:srgbClr val="FAB914"/>
                </a:solidFill>
                <a:latin typeface="Century Gothic" panose="020B0502020202020204" pitchFamily="34" charset="0"/>
              </a:rPr>
              <a:t>conflicting principles</a:t>
            </a:r>
            <a:r>
              <a:rPr lang="en-GB" sz="2700" dirty="0">
                <a:solidFill>
                  <a:srgbClr val="51578B"/>
                </a:solidFill>
                <a:latin typeface="Century Gothic" panose="020B0502020202020204" pitchFamily="34" charset="0"/>
              </a:rPr>
              <a:t>, and can be derived from </a:t>
            </a:r>
            <a:r>
              <a:rPr lang="en-GB" sz="2700" b="1" i="1" dirty="0">
                <a:solidFill>
                  <a:srgbClr val="FAB914"/>
                </a:solidFill>
                <a:latin typeface="Century Gothic" panose="020B0502020202020204" pitchFamily="34" charset="0"/>
              </a:rPr>
              <a:t>different documents</a:t>
            </a:r>
            <a:r>
              <a:rPr lang="en-GB" sz="2700" b="1" dirty="0">
                <a:solidFill>
                  <a:srgbClr val="FAB914"/>
                </a:solidFill>
                <a:latin typeface="Century Gothic" panose="020B0502020202020204" pitchFamily="34" charset="0"/>
              </a:rPr>
              <a:t>, </a:t>
            </a:r>
            <a:r>
              <a:rPr lang="en-GB" sz="2700" b="1" i="1" dirty="0">
                <a:solidFill>
                  <a:srgbClr val="FAB914"/>
                </a:solidFill>
                <a:latin typeface="Century Gothic" panose="020B0502020202020204" pitchFamily="34" charset="0"/>
              </a:rPr>
              <a:t>contexts</a:t>
            </a:r>
            <a:r>
              <a:rPr lang="en-GB" sz="2700" b="1" dirty="0">
                <a:solidFill>
                  <a:srgbClr val="FAB914"/>
                </a:solidFill>
                <a:latin typeface="Century Gothic" panose="020B0502020202020204" pitchFamily="34" charset="0"/>
              </a:rPr>
              <a:t>, </a:t>
            </a:r>
            <a:r>
              <a:rPr lang="en-GB" sz="2700" dirty="0">
                <a:solidFill>
                  <a:srgbClr val="05488C"/>
                </a:solidFill>
                <a:latin typeface="Century Gothic" panose="020B0502020202020204" pitchFamily="34" charset="0"/>
              </a:rPr>
              <a:t>and</a:t>
            </a:r>
            <a:r>
              <a:rPr lang="en-GB" sz="2700" b="1" dirty="0">
                <a:solidFill>
                  <a:srgbClr val="FAB914"/>
                </a:solidFill>
                <a:latin typeface="Century Gothic" panose="020B0502020202020204" pitchFamily="34" charset="0"/>
              </a:rPr>
              <a:t> </a:t>
            </a:r>
            <a:r>
              <a:rPr lang="en-GB" sz="2700" b="1" i="1" dirty="0">
                <a:solidFill>
                  <a:srgbClr val="FAB914"/>
                </a:solidFill>
                <a:latin typeface="Century Gothic" panose="020B0502020202020204" pitchFamily="34" charset="0"/>
              </a:rPr>
              <a:t>concepts</a:t>
            </a:r>
            <a:r>
              <a:rPr lang="en-GB" sz="2700" dirty="0">
                <a:solidFill>
                  <a:srgbClr val="51578B"/>
                </a:solidFill>
                <a:latin typeface="Century Gothic" panose="020B0502020202020204" pitchFamily="34" charset="0"/>
              </a:rPr>
              <a:t>. </a:t>
            </a:r>
            <a:br>
              <a:rPr lang="en-GB" sz="2700" dirty="0">
                <a:solidFill>
                  <a:srgbClr val="51578B"/>
                </a:solidFill>
                <a:latin typeface="Century Gothic" panose="020B0502020202020204" pitchFamily="34" charset="0"/>
              </a:rPr>
            </a:br>
            <a:br>
              <a:rPr lang="en-GB" sz="2700"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And we forget that even in the history of the </a:t>
            </a:r>
            <a:r>
              <a:rPr lang="en-GB" sz="2700" b="1" dirty="0">
                <a:solidFill>
                  <a:srgbClr val="51578B"/>
                </a:solidFill>
                <a:latin typeface="Century Gothic" panose="020B0502020202020204" pitchFamily="34" charset="0"/>
              </a:rPr>
              <a:t>European Union</a:t>
            </a:r>
            <a:r>
              <a:rPr lang="en-GB" sz="2700" dirty="0">
                <a:solidFill>
                  <a:srgbClr val="51578B"/>
                </a:solidFill>
                <a:latin typeface="Century Gothic" panose="020B0502020202020204" pitchFamily="34" charset="0"/>
              </a:rPr>
              <a:t>, values have been related to in </a:t>
            </a:r>
            <a:r>
              <a:rPr lang="en-GB" sz="2700" i="1" dirty="0">
                <a:solidFill>
                  <a:srgbClr val="51578B"/>
                </a:solidFill>
                <a:latin typeface="Century Gothic" panose="020B0502020202020204" pitchFamily="34" charset="0"/>
              </a:rPr>
              <a:t>different ways over time</a:t>
            </a:r>
            <a:r>
              <a:rPr lang="en-GB" sz="2700" dirty="0">
                <a:solidFill>
                  <a:srgbClr val="51578B"/>
                </a:solidFill>
                <a:latin typeface="Century Gothic" panose="020B0502020202020204" pitchFamily="34" charset="0"/>
              </a:rPr>
              <a:t>. 	</a:t>
            </a:r>
            <a:endParaRPr lang="en-GB" sz="3600" dirty="0">
              <a:solidFill>
                <a:srgbClr val="51578B"/>
              </a:solidFill>
              <a:latin typeface="Century Gothic" panose="020B0502020202020204" pitchFamily="34" charset="0"/>
            </a:endParaRPr>
          </a:p>
        </p:txBody>
      </p:sp>
      <p:pic>
        <p:nvPicPr>
          <p:cNvPr id="7170" name="Picture 2" descr="European Convention on Human Rights">
            <a:extLst>
              <a:ext uri="{FF2B5EF4-FFF2-40B4-BE49-F238E27FC236}">
                <a16:creationId xmlns:a16="http://schemas.microsoft.com/office/drawing/2014/main" id="{CFE230E5-E4EC-8845-16A9-0D7FF989ED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37371" y="3042103"/>
            <a:ext cx="1436914" cy="143691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EU Charter of Fundamental Rights | European Union Agency for Fundamental  Rights">
            <a:extLst>
              <a:ext uri="{FF2B5EF4-FFF2-40B4-BE49-F238E27FC236}">
                <a16:creationId xmlns:a16="http://schemas.microsoft.com/office/drawing/2014/main" id="{2B159AD3-B37E-2130-B05A-F405819D0D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9078" y="4666742"/>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D7B61A5C-ED8F-0F45-C0E1-9B8615CBDC2B}"/>
              </a:ext>
            </a:extLst>
          </p:cNvPr>
          <p:cNvPicPr>
            <a:picLocks noChangeAspect="1"/>
          </p:cNvPicPr>
          <p:nvPr/>
        </p:nvPicPr>
        <p:blipFill>
          <a:blip r:embed="rId5">
            <a:alphaModFix amt="48000"/>
          </a:blip>
          <a:stretch>
            <a:fillRect/>
          </a:stretch>
        </p:blipFill>
        <p:spPr>
          <a:xfrm>
            <a:off x="730386" y="203608"/>
            <a:ext cx="4237681" cy="1934030"/>
          </a:xfrm>
          <a:prstGeom prst="rect">
            <a:avLst/>
          </a:prstGeom>
        </p:spPr>
      </p:pic>
      <p:pic>
        <p:nvPicPr>
          <p:cNvPr id="4" name="Immagine 3">
            <a:extLst>
              <a:ext uri="{FF2B5EF4-FFF2-40B4-BE49-F238E27FC236}">
                <a16:creationId xmlns:a16="http://schemas.microsoft.com/office/drawing/2014/main" id="{C5FDBAE9-253A-757B-7199-250DB2C4A2C0}"/>
              </a:ext>
            </a:extLst>
          </p:cNvPr>
          <p:cNvPicPr>
            <a:picLocks noChangeAspect="1"/>
          </p:cNvPicPr>
          <p:nvPr/>
        </p:nvPicPr>
        <p:blipFill>
          <a:blip r:embed="rId5">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654147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D31F82C-E5AE-0CEF-9841-F52E9F46EF6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2EC3FDA-0563-62AD-FE13-81B12F139A51}"/>
              </a:ext>
            </a:extLst>
          </p:cNvPr>
          <p:cNvSpPr>
            <a:spLocks noGrp="1"/>
          </p:cNvSpPr>
          <p:nvPr>
            <p:ph type="ctrTitle"/>
          </p:nvPr>
        </p:nvSpPr>
        <p:spPr>
          <a:xfrm>
            <a:off x="1055025" y="875181"/>
            <a:ext cx="8163791" cy="4627845"/>
          </a:xfrm>
        </p:spPr>
        <p:txBody>
          <a:bodyPr>
            <a:normAutofit/>
          </a:bodyPr>
          <a:lstStyle/>
          <a:p>
            <a:pPr algn="l"/>
            <a:r>
              <a:rPr lang="en-GB" sz="3600" b="1">
                <a:solidFill>
                  <a:srgbClr val="F17E45"/>
                </a:solidFill>
                <a:latin typeface="Century Gothic" panose="020B0502020202020204" pitchFamily="34" charset="0"/>
              </a:rPr>
              <a:t>2. What are European values?</a:t>
            </a:r>
            <a:br>
              <a:rPr lang="it-IT" sz="3600" b="1">
                <a:solidFill>
                  <a:srgbClr val="51578B"/>
                </a:solidFill>
                <a:latin typeface="Century Gothic" panose="020B0502020202020204" pitchFamily="34" charset="0"/>
              </a:rPr>
            </a:br>
            <a:br>
              <a:rPr lang="it-IT" sz="3600" b="1">
                <a:solidFill>
                  <a:srgbClr val="51578B"/>
                </a:solidFill>
                <a:latin typeface="Century Gothic" panose="020B0502020202020204" pitchFamily="34" charset="0"/>
              </a:rPr>
            </a:br>
            <a:r>
              <a:rPr lang="en-GB" sz="2700">
                <a:solidFill>
                  <a:srgbClr val="51578B"/>
                </a:solidFill>
                <a:latin typeface="Century Gothic" panose="020B0502020202020204" pitchFamily="34" charset="0"/>
              </a:rPr>
              <a:t>- </a:t>
            </a:r>
            <a:r>
              <a:rPr lang="en-GB" sz="2700" b="1">
                <a:solidFill>
                  <a:srgbClr val="51578B"/>
                </a:solidFill>
                <a:latin typeface="Century Gothic" panose="020B0502020202020204" pitchFamily="34" charset="0"/>
              </a:rPr>
              <a:t>History of the European Union: </a:t>
            </a:r>
            <a:br>
              <a:rPr lang="en-GB" sz="2700">
                <a:solidFill>
                  <a:srgbClr val="51578B"/>
                </a:solidFill>
                <a:latin typeface="Century Gothic" panose="020B0502020202020204" pitchFamily="34" charset="0"/>
              </a:rPr>
            </a:br>
            <a:r>
              <a:rPr lang="en-GB" sz="2700">
                <a:solidFill>
                  <a:srgbClr val="51578B"/>
                </a:solidFill>
                <a:latin typeface="Century Gothic" panose="020B0502020202020204" pitchFamily="34" charset="0"/>
              </a:rPr>
              <a:t>	</a:t>
            </a:r>
            <a:r>
              <a:rPr lang="en-GB" sz="2700">
                <a:solidFill>
                  <a:srgbClr val="05488C"/>
                </a:solidFill>
                <a:latin typeface="Century Gothic" panose="020B0502020202020204" pitchFamily="34" charset="0"/>
              </a:rPr>
              <a:t>in the </a:t>
            </a:r>
            <a:r>
              <a:rPr lang="en-GB" sz="2700" i="1">
                <a:solidFill>
                  <a:srgbClr val="05488C"/>
                </a:solidFill>
                <a:latin typeface="Century Gothic" panose="020B0502020202020204" pitchFamily="34" charset="0"/>
              </a:rPr>
              <a:t>Coal and Steel Community </a:t>
            </a:r>
            <a:r>
              <a:rPr lang="en-GB" sz="2700">
                <a:solidFill>
                  <a:srgbClr val="05488C"/>
                </a:solidFill>
                <a:latin typeface="Century Gothic" panose="020B0502020202020204" pitchFamily="34" charset="0"/>
              </a:rPr>
              <a:t>and in 	the </a:t>
            </a:r>
            <a:r>
              <a:rPr lang="en-GB" sz="2700" i="1">
                <a:solidFill>
                  <a:srgbClr val="05488C"/>
                </a:solidFill>
                <a:latin typeface="Century Gothic" panose="020B0502020202020204" pitchFamily="34" charset="0"/>
              </a:rPr>
              <a:t>Treaty of Rome </a:t>
            </a:r>
            <a:r>
              <a:rPr lang="en-GB" sz="2700">
                <a:solidFill>
                  <a:srgbClr val="05488C"/>
                </a:solidFill>
                <a:latin typeface="Century Gothic" panose="020B0502020202020204" pitchFamily="34" charset="0"/>
              </a:rPr>
              <a:t>– many of the core 	values – e.g. “</a:t>
            </a:r>
            <a:r>
              <a:rPr lang="en-GB" sz="2700">
                <a:solidFill>
                  <a:srgbClr val="F17E45"/>
                </a:solidFill>
                <a:latin typeface="Century Gothic" panose="020B0502020202020204" pitchFamily="34" charset="0"/>
              </a:rPr>
              <a:t>democracy</a:t>
            </a:r>
            <a:r>
              <a:rPr lang="en-GB" sz="2700">
                <a:solidFill>
                  <a:srgbClr val="05488C"/>
                </a:solidFill>
                <a:latin typeface="Century Gothic" panose="020B0502020202020204" pitchFamily="34" charset="0"/>
              </a:rPr>
              <a:t>”, “</a:t>
            </a:r>
            <a:r>
              <a:rPr lang="en-GB" sz="2700">
                <a:solidFill>
                  <a:srgbClr val="F17E45"/>
                </a:solidFill>
                <a:latin typeface="Century Gothic" panose="020B0502020202020204" pitchFamily="34" charset="0"/>
              </a:rPr>
              <a:t>human 		rights</a:t>
            </a:r>
            <a:r>
              <a:rPr lang="en-GB" sz="2700">
                <a:solidFill>
                  <a:srgbClr val="05488C"/>
                </a:solidFill>
                <a:latin typeface="Century Gothic" panose="020B0502020202020204" pitchFamily="34" charset="0"/>
              </a:rPr>
              <a:t>”, or the “</a:t>
            </a:r>
            <a:r>
              <a:rPr lang="en-GB" sz="2700">
                <a:solidFill>
                  <a:srgbClr val="F17E45"/>
                </a:solidFill>
                <a:latin typeface="Century Gothic" panose="020B0502020202020204" pitchFamily="34" charset="0"/>
              </a:rPr>
              <a:t>rule of law</a:t>
            </a:r>
            <a:r>
              <a:rPr lang="en-GB" sz="2700">
                <a:solidFill>
                  <a:srgbClr val="05488C"/>
                </a:solidFill>
                <a:latin typeface="Century Gothic" panose="020B0502020202020204" pitchFamily="34" charset="0"/>
              </a:rPr>
              <a:t>” - are not at all 	mentioned. </a:t>
            </a:r>
            <a:endParaRPr lang="en-GB" sz="3600" dirty="0">
              <a:solidFill>
                <a:srgbClr val="05488C"/>
              </a:solidFill>
              <a:latin typeface="Century Gothic" panose="020B0502020202020204" pitchFamily="34" charset="0"/>
            </a:endParaRPr>
          </a:p>
        </p:txBody>
      </p:sp>
      <p:pic>
        <p:nvPicPr>
          <p:cNvPr id="3" name="Immagine 2">
            <a:extLst>
              <a:ext uri="{FF2B5EF4-FFF2-40B4-BE49-F238E27FC236}">
                <a16:creationId xmlns:a16="http://schemas.microsoft.com/office/drawing/2014/main" id="{E8FC4F6A-ABFE-31AB-F650-7062E4243D47}"/>
              </a:ext>
            </a:extLst>
          </p:cNvPr>
          <p:cNvPicPr>
            <a:picLocks noChangeAspect="1"/>
          </p:cNvPicPr>
          <p:nvPr/>
        </p:nvPicPr>
        <p:blipFill>
          <a:blip r:embed="rId3">
            <a:alphaModFix amt="48000"/>
          </a:blip>
          <a:stretch>
            <a:fillRect/>
          </a:stretch>
        </p:blipFill>
        <p:spPr>
          <a:xfrm>
            <a:off x="730386" y="203608"/>
            <a:ext cx="4237681" cy="1934030"/>
          </a:xfrm>
          <a:prstGeom prst="rect">
            <a:avLst/>
          </a:prstGeom>
        </p:spPr>
      </p:pic>
      <p:pic>
        <p:nvPicPr>
          <p:cNvPr id="4" name="Immagine 3">
            <a:extLst>
              <a:ext uri="{FF2B5EF4-FFF2-40B4-BE49-F238E27FC236}">
                <a16:creationId xmlns:a16="http://schemas.microsoft.com/office/drawing/2014/main" id="{F2725193-DE8A-44A1-7533-7D45A4F1F622}"/>
              </a:ext>
            </a:extLst>
          </p:cNvPr>
          <p:cNvPicPr>
            <a:picLocks noChangeAspect="1"/>
          </p:cNvPicPr>
          <p:nvPr/>
        </p:nvPicPr>
        <p:blipFill>
          <a:blip r:embed="rId3">
            <a:alphaModFix amt="48000"/>
          </a:blip>
          <a:stretch>
            <a:fillRect/>
          </a:stretch>
        </p:blipFill>
        <p:spPr>
          <a:xfrm>
            <a:off x="8592457" y="6065114"/>
            <a:ext cx="3436810" cy="593793"/>
          </a:xfrm>
          <a:prstGeom prst="rect">
            <a:avLst/>
          </a:prstGeom>
        </p:spPr>
      </p:pic>
      <p:pic>
        <p:nvPicPr>
          <p:cNvPr id="1028" name="Picture 4">
            <a:extLst>
              <a:ext uri="{FF2B5EF4-FFF2-40B4-BE49-F238E27FC236}">
                <a16:creationId xmlns:a16="http://schemas.microsoft.com/office/drawing/2014/main" id="{897DF5E9-B289-BF2D-B821-94E1AA68C6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43455" y="2831320"/>
            <a:ext cx="2095500" cy="2952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9263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E04C57E-30A7-CAB3-B93C-75F327C2338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49131B34-0D5D-E54C-CA51-CB40D9FE4103}"/>
              </a:ext>
            </a:extLst>
          </p:cNvPr>
          <p:cNvSpPr>
            <a:spLocks noGrp="1"/>
          </p:cNvSpPr>
          <p:nvPr>
            <p:ph type="ctrTitle"/>
          </p:nvPr>
        </p:nvSpPr>
        <p:spPr>
          <a:xfrm>
            <a:off x="982453" y="2230155"/>
            <a:ext cx="8163791" cy="4627845"/>
          </a:xfrm>
        </p:spPr>
        <p:txBody>
          <a:bodyPr anchor="t" anchorCtr="0">
            <a:normAutofit/>
          </a:bodyPr>
          <a:lstStyle/>
          <a:p>
            <a:pPr algn="l"/>
            <a:r>
              <a:rPr lang="en-GB" sz="3600" b="1" dirty="0">
                <a:solidFill>
                  <a:srgbClr val="F17E45"/>
                </a:solidFill>
                <a:latin typeface="Century Gothic" panose="020B0502020202020204" pitchFamily="34" charset="0"/>
              </a:rPr>
              <a:t>2. What are European values?</a:t>
            </a:r>
            <a:br>
              <a:rPr lang="it-IT" sz="3600" b="1" dirty="0">
                <a:solidFill>
                  <a:srgbClr val="51578B"/>
                </a:solidFill>
                <a:latin typeface="Century Gothic" panose="020B0502020202020204" pitchFamily="34" charset="0"/>
              </a:rPr>
            </a:br>
            <a:br>
              <a:rPr lang="it-IT" sz="36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a:t>
            </a:r>
            <a:r>
              <a:rPr lang="en-GB" sz="2700" b="1" dirty="0">
                <a:solidFill>
                  <a:srgbClr val="51578B"/>
                </a:solidFill>
                <a:latin typeface="Century Gothic" panose="020B0502020202020204" pitchFamily="34" charset="0"/>
              </a:rPr>
              <a:t>History of the European Union: </a:t>
            </a:r>
            <a:br>
              <a:rPr lang="en-GB" sz="2700"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a:t>
            </a:r>
            <a:endParaRPr lang="en-GB" sz="3600" dirty="0">
              <a:solidFill>
                <a:srgbClr val="05488C"/>
              </a:solidFill>
              <a:latin typeface="Century Gothic" panose="020B0502020202020204" pitchFamily="34" charset="0"/>
            </a:endParaRPr>
          </a:p>
        </p:txBody>
      </p:sp>
      <p:sp>
        <p:nvSpPr>
          <p:cNvPr id="4" name="CasellaDiTesto 3">
            <a:extLst>
              <a:ext uri="{FF2B5EF4-FFF2-40B4-BE49-F238E27FC236}">
                <a16:creationId xmlns:a16="http://schemas.microsoft.com/office/drawing/2014/main" id="{C675E65E-0F79-2599-6BDC-2D8924660B63}"/>
              </a:ext>
            </a:extLst>
          </p:cNvPr>
          <p:cNvSpPr txBox="1"/>
          <p:nvPr/>
        </p:nvSpPr>
        <p:spPr>
          <a:xfrm>
            <a:off x="1183341" y="3632538"/>
            <a:ext cx="7740675" cy="2031325"/>
          </a:xfrm>
          <a:prstGeom prst="rect">
            <a:avLst/>
          </a:prstGeom>
          <a:noFill/>
        </p:spPr>
        <p:txBody>
          <a:bodyPr wrap="square">
            <a:spAutoFit/>
          </a:bodyPr>
          <a:lstStyle/>
          <a:p>
            <a:r>
              <a:rPr lang="en-GB" sz="2100" dirty="0">
                <a:solidFill>
                  <a:srgbClr val="51578B"/>
                </a:solidFill>
                <a:latin typeface="Century Gothic" panose="020B0502020202020204" pitchFamily="34" charset="0"/>
              </a:rPr>
              <a:t>Human rights were however a core part of the Council of Europe (</a:t>
            </a:r>
            <a:r>
              <a:rPr lang="en-GB" sz="2100" dirty="0" err="1">
                <a:solidFill>
                  <a:srgbClr val="51578B"/>
                </a:solidFill>
                <a:latin typeface="Century Gothic" panose="020B0502020202020204" pitchFamily="34" charset="0"/>
              </a:rPr>
              <a:t>CoE</a:t>
            </a:r>
            <a:r>
              <a:rPr lang="en-GB" sz="2100" dirty="0">
                <a:solidFill>
                  <a:srgbClr val="51578B"/>
                </a:solidFill>
                <a:latin typeface="Century Gothic" panose="020B0502020202020204" pitchFamily="34" charset="0"/>
              </a:rPr>
              <a:t>). </a:t>
            </a:r>
            <a:r>
              <a:rPr lang="en-GB" sz="2100" dirty="0">
                <a:solidFill>
                  <a:srgbClr val="05488C"/>
                </a:solidFill>
                <a:latin typeface="Century Gothic" panose="020B0502020202020204" pitchFamily="34" charset="0"/>
              </a:rPr>
              <a:t>A significant part of the </a:t>
            </a:r>
            <a:r>
              <a:rPr lang="en-GB" sz="2100" dirty="0" err="1">
                <a:solidFill>
                  <a:srgbClr val="05488C"/>
                </a:solidFill>
                <a:latin typeface="Century Gothic" panose="020B0502020202020204" pitchFamily="34" charset="0"/>
              </a:rPr>
              <a:t>CoE’s</a:t>
            </a:r>
            <a:r>
              <a:rPr lang="en-GB" sz="2100" dirty="0">
                <a:solidFill>
                  <a:srgbClr val="05488C"/>
                </a:solidFill>
                <a:latin typeface="Century Gothic" panose="020B0502020202020204" pitchFamily="34" charset="0"/>
              </a:rPr>
              <a:t> project was to defend </a:t>
            </a:r>
            <a:r>
              <a:rPr lang="en-GB" sz="2100" b="1" dirty="0">
                <a:solidFill>
                  <a:srgbClr val="05488C"/>
                </a:solidFill>
                <a:latin typeface="Century Gothic" panose="020B0502020202020204" pitchFamily="34" charset="0"/>
              </a:rPr>
              <a:t>Western Europeans </a:t>
            </a:r>
            <a:r>
              <a:rPr lang="en-GB" sz="2100" dirty="0">
                <a:solidFill>
                  <a:srgbClr val="05488C"/>
                </a:solidFill>
                <a:latin typeface="Century Gothic" panose="020B0502020202020204" pitchFamily="34" charset="0"/>
              </a:rPr>
              <a:t>against </a:t>
            </a:r>
            <a:r>
              <a:rPr lang="en-GB" sz="2100" b="1" dirty="0">
                <a:solidFill>
                  <a:srgbClr val="F17E45"/>
                </a:solidFill>
                <a:latin typeface="Century Gothic" panose="020B0502020202020204" pitchFamily="34" charset="0"/>
              </a:rPr>
              <a:t>communism</a:t>
            </a:r>
            <a:r>
              <a:rPr lang="en-GB" sz="2100" dirty="0">
                <a:solidFill>
                  <a:srgbClr val="05488C"/>
                </a:solidFill>
                <a:latin typeface="Century Gothic" panose="020B0502020202020204" pitchFamily="34" charset="0"/>
              </a:rPr>
              <a:t>, and that a strong inspiration at the time understood </a:t>
            </a:r>
            <a:r>
              <a:rPr lang="en-GB" sz="2100" b="1" dirty="0">
                <a:solidFill>
                  <a:srgbClr val="05488C"/>
                </a:solidFill>
                <a:latin typeface="Century Gothic" panose="020B0502020202020204" pitchFamily="34" charset="0"/>
              </a:rPr>
              <a:t>European values in a civilisational sense</a:t>
            </a:r>
            <a:r>
              <a:rPr lang="en-GB" sz="2100" dirty="0">
                <a:solidFill>
                  <a:srgbClr val="05488C"/>
                </a:solidFill>
                <a:latin typeface="Century Gothic" panose="020B0502020202020204" pitchFamily="34" charset="0"/>
              </a:rPr>
              <a:t>, largely based on </a:t>
            </a:r>
            <a:r>
              <a:rPr lang="en-GB" sz="2100" b="1" dirty="0">
                <a:solidFill>
                  <a:srgbClr val="05488C"/>
                </a:solidFill>
                <a:latin typeface="Century Gothic" panose="020B0502020202020204" pitchFamily="34" charset="0"/>
              </a:rPr>
              <a:t>Europe’s Christian heritage</a:t>
            </a:r>
            <a:r>
              <a:rPr lang="en-GB" sz="2100" dirty="0">
                <a:solidFill>
                  <a:srgbClr val="05488C"/>
                </a:solidFill>
                <a:latin typeface="Century Gothic" panose="020B0502020202020204" pitchFamily="34" charset="0"/>
              </a:rPr>
              <a:t>. </a:t>
            </a:r>
            <a:endParaRPr lang="en-GB" sz="2100" dirty="0"/>
          </a:p>
        </p:txBody>
      </p:sp>
      <p:pic>
        <p:nvPicPr>
          <p:cNvPr id="10242" name="Picture 2" descr="Logo and visual identity - The Council of Europe in brief">
            <a:extLst>
              <a:ext uri="{FF2B5EF4-FFF2-40B4-BE49-F238E27FC236}">
                <a16:creationId xmlns:a16="http://schemas.microsoft.com/office/drawing/2014/main" id="{1A927AAD-79F6-16C2-EE65-C2D9DC63BD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4017" y="3111729"/>
            <a:ext cx="2779803" cy="2222272"/>
          </a:xfrm>
          <a:prstGeom prst="rect">
            <a:avLst/>
          </a:prstGeom>
          <a:noFill/>
          <a:extLst>
            <a:ext uri="{909E8E84-426E-40DD-AFC4-6F175D3DCCD1}">
              <a14:hiddenFill xmlns:a14="http://schemas.microsoft.com/office/drawing/2010/main">
                <a:solidFill>
                  <a:srgbClr val="FFFFFF"/>
                </a:solidFill>
              </a14:hiddenFill>
            </a:ext>
          </a:extLst>
        </p:spPr>
      </p:pic>
      <p:pic>
        <p:nvPicPr>
          <p:cNvPr id="5" name="Immagine 4">
            <a:extLst>
              <a:ext uri="{FF2B5EF4-FFF2-40B4-BE49-F238E27FC236}">
                <a16:creationId xmlns:a16="http://schemas.microsoft.com/office/drawing/2014/main" id="{DE6BF2A9-6D54-B4A3-9F1A-86B5F684B132}"/>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pic>
        <p:nvPicPr>
          <p:cNvPr id="6" name="Immagine 5">
            <a:extLst>
              <a:ext uri="{FF2B5EF4-FFF2-40B4-BE49-F238E27FC236}">
                <a16:creationId xmlns:a16="http://schemas.microsoft.com/office/drawing/2014/main" id="{30AF0446-CAE2-525E-EEB8-8BEF5F34DC4F}"/>
              </a:ext>
            </a:extLst>
          </p:cNvPr>
          <p:cNvPicPr>
            <a:picLocks noChangeAspect="1"/>
          </p:cNvPicPr>
          <p:nvPr/>
        </p:nvPicPr>
        <p:blipFill>
          <a:blip r:embed="rId4">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35538811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684DA79-929E-13D4-F653-60163B94A67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73B390F-A892-0888-B056-257B92CD6062}"/>
              </a:ext>
            </a:extLst>
          </p:cNvPr>
          <p:cNvSpPr>
            <a:spLocks noGrp="1"/>
          </p:cNvSpPr>
          <p:nvPr>
            <p:ph type="ctrTitle"/>
          </p:nvPr>
        </p:nvSpPr>
        <p:spPr>
          <a:xfrm>
            <a:off x="1079964" y="2230155"/>
            <a:ext cx="10940239" cy="4627845"/>
          </a:xfrm>
        </p:spPr>
        <p:txBody>
          <a:bodyPr anchor="t" anchorCtr="0">
            <a:normAutofit/>
          </a:bodyPr>
          <a:lstStyle/>
          <a:p>
            <a:pPr algn="l"/>
            <a:r>
              <a:rPr lang="en-GB" sz="3600" b="1" dirty="0">
                <a:solidFill>
                  <a:srgbClr val="F17E45"/>
                </a:solidFill>
                <a:latin typeface="Century Gothic" panose="020B0502020202020204" pitchFamily="34" charset="0"/>
              </a:rPr>
              <a:t>2. What are European values?</a:t>
            </a:r>
            <a:br>
              <a:rPr lang="it-IT" sz="3600" b="1" dirty="0">
                <a:solidFill>
                  <a:srgbClr val="51578B"/>
                </a:solidFill>
                <a:latin typeface="Century Gothic" panose="020B0502020202020204" pitchFamily="34" charset="0"/>
              </a:rPr>
            </a:b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en-GB" sz="2700" dirty="0">
                <a:solidFill>
                  <a:srgbClr val="05488C"/>
                </a:solidFill>
                <a:latin typeface="Century Gothic" panose="020B0502020202020204" pitchFamily="34" charset="0"/>
              </a:rPr>
              <a:t>Nowadays, we think of </a:t>
            </a:r>
            <a:r>
              <a:rPr lang="en-GB" sz="2700" b="1" dirty="0">
                <a:solidFill>
                  <a:srgbClr val="05488C"/>
                </a:solidFill>
                <a:latin typeface="Century Gothic" panose="020B0502020202020204" pitchFamily="34" charset="0"/>
              </a:rPr>
              <a:t>European values </a:t>
            </a:r>
            <a:r>
              <a:rPr lang="en-GB" sz="2700" dirty="0">
                <a:solidFill>
                  <a:srgbClr val="05488C"/>
                </a:solidFill>
                <a:latin typeface="Century Gothic" panose="020B0502020202020204" pitchFamily="34" charset="0"/>
              </a:rPr>
              <a:t>more in a </a:t>
            </a:r>
            <a:r>
              <a:rPr lang="en-GB" sz="2700" b="1" dirty="0">
                <a:solidFill>
                  <a:srgbClr val="05488C"/>
                </a:solidFill>
                <a:latin typeface="Century Gothic" panose="020B0502020202020204" pitchFamily="34" charset="0"/>
              </a:rPr>
              <a:t>liberal,</a:t>
            </a:r>
            <a:r>
              <a:rPr lang="en-GB" sz="2700" dirty="0">
                <a:solidFill>
                  <a:srgbClr val="05488C"/>
                </a:solidFill>
                <a:latin typeface="Century Gothic" panose="020B0502020202020204" pitchFamily="34" charset="0"/>
              </a:rPr>
              <a:t> </a:t>
            </a:r>
            <a:r>
              <a:rPr lang="en-GB" sz="2700" b="1" dirty="0">
                <a:solidFill>
                  <a:srgbClr val="05488C"/>
                </a:solidFill>
                <a:latin typeface="Century Gothic" panose="020B0502020202020204" pitchFamily="34" charset="0"/>
              </a:rPr>
              <a:t>secular, “progressive” sense</a:t>
            </a:r>
            <a:r>
              <a:rPr lang="en-GB" sz="2700" dirty="0">
                <a:solidFill>
                  <a:srgbClr val="05488C"/>
                </a:solidFill>
                <a:latin typeface="Century Gothic" panose="020B0502020202020204" pitchFamily="34" charset="0"/>
              </a:rPr>
              <a:t>. </a:t>
            </a: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r>
              <a:rPr lang="en-GB" sz="2700" dirty="0">
                <a:solidFill>
                  <a:srgbClr val="05488C"/>
                </a:solidFill>
                <a:latin typeface="Century Gothic" panose="020B0502020202020204" pitchFamily="34" charset="0"/>
              </a:rPr>
              <a:t>. </a:t>
            </a:r>
            <a:endParaRPr lang="en-GB" sz="3600" dirty="0">
              <a:solidFill>
                <a:srgbClr val="05488C"/>
              </a:solidFill>
              <a:latin typeface="Century Gothic" panose="020B0502020202020204" pitchFamily="34" charset="0"/>
            </a:endParaRPr>
          </a:p>
        </p:txBody>
      </p:sp>
      <p:pic>
        <p:nvPicPr>
          <p:cNvPr id="3" name="Immagine 2">
            <a:extLst>
              <a:ext uri="{FF2B5EF4-FFF2-40B4-BE49-F238E27FC236}">
                <a16:creationId xmlns:a16="http://schemas.microsoft.com/office/drawing/2014/main" id="{EFBFC7A4-ED24-629D-1B5B-48CE44654B3B}"/>
              </a:ext>
            </a:extLst>
          </p:cNvPr>
          <p:cNvPicPr>
            <a:picLocks noChangeAspect="1"/>
          </p:cNvPicPr>
          <p:nvPr/>
        </p:nvPicPr>
        <p:blipFill>
          <a:blip r:embed="rId3"/>
          <a:stretch>
            <a:fillRect/>
          </a:stretch>
        </p:blipFill>
        <p:spPr>
          <a:xfrm>
            <a:off x="595745" y="4038526"/>
            <a:ext cx="1565563" cy="1985946"/>
          </a:xfrm>
          <a:prstGeom prst="rect">
            <a:avLst/>
          </a:prstGeom>
        </p:spPr>
      </p:pic>
      <p:sp>
        <p:nvSpPr>
          <p:cNvPr id="4" name="CasellaDiTesto 3">
            <a:extLst>
              <a:ext uri="{FF2B5EF4-FFF2-40B4-BE49-F238E27FC236}">
                <a16:creationId xmlns:a16="http://schemas.microsoft.com/office/drawing/2014/main" id="{8E0B58D6-EDFA-AA4E-AF46-5D86C31ECFD0}"/>
              </a:ext>
            </a:extLst>
          </p:cNvPr>
          <p:cNvSpPr txBox="1"/>
          <p:nvPr/>
        </p:nvSpPr>
        <p:spPr>
          <a:xfrm>
            <a:off x="2497973" y="3876354"/>
            <a:ext cx="9185564" cy="1938992"/>
          </a:xfrm>
          <a:prstGeom prst="rect">
            <a:avLst/>
          </a:prstGeom>
          <a:noFill/>
        </p:spPr>
        <p:txBody>
          <a:bodyPr wrap="square">
            <a:spAutoFit/>
          </a:bodyPr>
          <a:lstStyle/>
          <a:p>
            <a:pPr marL="342900" indent="-342900">
              <a:buFontTx/>
              <a:buChar char="-"/>
            </a:pPr>
            <a:r>
              <a:rPr lang="en-GB" sz="2000" dirty="0">
                <a:solidFill>
                  <a:srgbClr val="F17E45"/>
                </a:solidFill>
                <a:latin typeface="Century Gothic" panose="020B0502020202020204" pitchFamily="34" charset="0"/>
              </a:rPr>
              <a:t>So how does our view today then relate to the </a:t>
            </a:r>
            <a:r>
              <a:rPr lang="en-GB" sz="2000" b="1" dirty="0">
                <a:solidFill>
                  <a:srgbClr val="F17E45"/>
                </a:solidFill>
                <a:latin typeface="Century Gothic" panose="020B0502020202020204" pitchFamily="34" charset="0"/>
              </a:rPr>
              <a:t>past</a:t>
            </a:r>
            <a:r>
              <a:rPr lang="en-GB" sz="2000" dirty="0">
                <a:solidFill>
                  <a:srgbClr val="F17E45"/>
                </a:solidFill>
                <a:latin typeface="Century Gothic" panose="020B0502020202020204" pitchFamily="34" charset="0"/>
              </a:rPr>
              <a:t>? </a:t>
            </a:r>
          </a:p>
          <a:p>
            <a:pPr marL="342900" indent="-342900">
              <a:buFontTx/>
              <a:buChar char="-"/>
            </a:pPr>
            <a:r>
              <a:rPr lang="en-GB" sz="2000" dirty="0">
                <a:solidFill>
                  <a:srgbClr val="F17E45"/>
                </a:solidFill>
                <a:latin typeface="Century Gothic" panose="020B0502020202020204" pitchFamily="34" charset="0"/>
              </a:rPr>
              <a:t>And how should we link today’s European values with the </a:t>
            </a:r>
            <a:r>
              <a:rPr lang="en-GB" sz="2000" b="1" dirty="0">
                <a:solidFill>
                  <a:srgbClr val="F17E45"/>
                </a:solidFill>
                <a:latin typeface="Century Gothic" panose="020B0502020202020204" pitchFamily="34" charset="0"/>
              </a:rPr>
              <a:t>complex legacy </a:t>
            </a:r>
            <a:r>
              <a:rPr lang="en-GB" sz="2000" dirty="0">
                <a:solidFill>
                  <a:srgbClr val="F17E45"/>
                </a:solidFill>
                <a:latin typeface="Century Gothic" panose="020B0502020202020204" pitchFamily="34" charset="0"/>
              </a:rPr>
              <a:t>and </a:t>
            </a:r>
            <a:r>
              <a:rPr lang="en-GB" sz="2000" b="1" dirty="0">
                <a:solidFill>
                  <a:srgbClr val="F17E45"/>
                </a:solidFill>
                <a:latin typeface="Century Gothic" panose="020B0502020202020204" pitchFamily="34" charset="0"/>
              </a:rPr>
              <a:t>history of Christianity </a:t>
            </a:r>
            <a:r>
              <a:rPr lang="en-GB" sz="2000" dirty="0">
                <a:solidFill>
                  <a:srgbClr val="F17E45"/>
                </a:solidFill>
                <a:latin typeface="Century Gothic" panose="020B0502020202020204" pitchFamily="34" charset="0"/>
              </a:rPr>
              <a:t>and </a:t>
            </a:r>
            <a:r>
              <a:rPr lang="en-GB" sz="2000" b="1" dirty="0">
                <a:solidFill>
                  <a:srgbClr val="F17E45"/>
                </a:solidFill>
                <a:latin typeface="Century Gothic" panose="020B0502020202020204" pitchFamily="34" charset="0"/>
              </a:rPr>
              <a:t>other religions </a:t>
            </a:r>
            <a:r>
              <a:rPr lang="en-GB" sz="2000" dirty="0">
                <a:solidFill>
                  <a:srgbClr val="F17E45"/>
                </a:solidFill>
                <a:latin typeface="Century Gothic" panose="020B0502020202020204" pitchFamily="34" charset="0"/>
              </a:rPr>
              <a:t>in the European context? </a:t>
            </a:r>
          </a:p>
          <a:p>
            <a:pPr marL="342900" indent="-342900">
              <a:buFontTx/>
              <a:buChar char="-"/>
            </a:pPr>
            <a:r>
              <a:rPr lang="en-GB" sz="2000" dirty="0">
                <a:solidFill>
                  <a:srgbClr val="F17E45"/>
                </a:solidFill>
                <a:latin typeface="Century Gothic" panose="020B0502020202020204" pitchFamily="34" charset="0"/>
              </a:rPr>
              <a:t>Also, to what extent is </a:t>
            </a:r>
            <a:r>
              <a:rPr lang="en-GB" sz="2000" b="1" dirty="0">
                <a:solidFill>
                  <a:srgbClr val="F17E45"/>
                </a:solidFill>
                <a:latin typeface="Century Gothic" panose="020B0502020202020204" pitchFamily="34" charset="0"/>
              </a:rPr>
              <a:t>religion</a:t>
            </a:r>
            <a:r>
              <a:rPr lang="en-GB" sz="2000" dirty="0">
                <a:solidFill>
                  <a:srgbClr val="F17E45"/>
                </a:solidFill>
                <a:latin typeface="Century Gothic" panose="020B0502020202020204" pitchFamily="34" charset="0"/>
              </a:rPr>
              <a:t> today </a:t>
            </a:r>
            <a:r>
              <a:rPr lang="en-GB" sz="2000" b="1" dirty="0">
                <a:solidFill>
                  <a:srgbClr val="F17E45"/>
                </a:solidFill>
                <a:latin typeface="Century Gothic" panose="020B0502020202020204" pitchFamily="34" charset="0"/>
              </a:rPr>
              <a:t>in contrast with European values</a:t>
            </a:r>
            <a:r>
              <a:rPr lang="en-GB" sz="2000" dirty="0">
                <a:solidFill>
                  <a:srgbClr val="F17E45"/>
                </a:solidFill>
                <a:latin typeface="Century Gothic" panose="020B0502020202020204" pitchFamily="34" charset="0"/>
              </a:rPr>
              <a:t>, such as pluralism and tolerance?.”</a:t>
            </a:r>
            <a:endParaRPr lang="en-GB" sz="2000" dirty="0">
              <a:solidFill>
                <a:srgbClr val="F17E45"/>
              </a:solidFill>
            </a:endParaRPr>
          </a:p>
        </p:txBody>
      </p:sp>
      <p:sp>
        <p:nvSpPr>
          <p:cNvPr id="5" name="Fumetto: rettangolo con angoli arrotondati 4">
            <a:extLst>
              <a:ext uri="{FF2B5EF4-FFF2-40B4-BE49-F238E27FC236}">
                <a16:creationId xmlns:a16="http://schemas.microsoft.com/office/drawing/2014/main" id="{4F3A4070-8136-608C-D054-6838D819D46E}"/>
              </a:ext>
            </a:extLst>
          </p:cNvPr>
          <p:cNvSpPr/>
          <p:nvPr/>
        </p:nvSpPr>
        <p:spPr>
          <a:xfrm>
            <a:off x="2344188" y="3836831"/>
            <a:ext cx="9493135" cy="2029190"/>
          </a:xfrm>
          <a:prstGeom prst="wedgeRoundRectCallout">
            <a:avLst>
              <a:gd name="adj1" fmla="val -54923"/>
              <a:gd name="adj2" fmla="val 24584"/>
              <a:gd name="adj3" fmla="val 16667"/>
            </a:avLst>
          </a:prstGeom>
          <a:noFill/>
          <a:ln>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Immagine 5">
            <a:extLst>
              <a:ext uri="{FF2B5EF4-FFF2-40B4-BE49-F238E27FC236}">
                <a16:creationId xmlns:a16="http://schemas.microsoft.com/office/drawing/2014/main" id="{CD960101-5D75-171A-FE61-95AD3542461A}"/>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pic>
        <p:nvPicPr>
          <p:cNvPr id="7" name="Immagine 6">
            <a:extLst>
              <a:ext uri="{FF2B5EF4-FFF2-40B4-BE49-F238E27FC236}">
                <a16:creationId xmlns:a16="http://schemas.microsoft.com/office/drawing/2014/main" id="{F78DBDE9-E80E-4447-4C9B-6A8DB537BDB5}"/>
              </a:ext>
            </a:extLst>
          </p:cNvPr>
          <p:cNvPicPr>
            <a:picLocks noChangeAspect="1"/>
          </p:cNvPicPr>
          <p:nvPr/>
        </p:nvPicPr>
        <p:blipFill>
          <a:blip r:embed="rId4">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3618997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50C057F-E733-C129-CA00-2E882EA3543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9EDE3A5-D158-04C2-1FBD-DE7FE8924C75}"/>
              </a:ext>
            </a:extLst>
          </p:cNvPr>
          <p:cNvSpPr>
            <a:spLocks noGrp="1"/>
          </p:cNvSpPr>
          <p:nvPr>
            <p:ph type="ctrTitle"/>
          </p:nvPr>
        </p:nvSpPr>
        <p:spPr>
          <a:xfrm>
            <a:off x="1079964" y="2230155"/>
            <a:ext cx="8673635" cy="4627845"/>
          </a:xfrm>
        </p:spPr>
        <p:txBody>
          <a:bodyPr anchor="t" anchorCtr="0">
            <a:normAutofit/>
          </a:bodyPr>
          <a:lstStyle/>
          <a:p>
            <a:pPr algn="l"/>
            <a:r>
              <a:rPr lang="en-GB" sz="3600" b="1" dirty="0">
                <a:solidFill>
                  <a:srgbClr val="F17E45"/>
                </a:solidFill>
                <a:latin typeface="Century Gothic" panose="020B0502020202020204" pitchFamily="34" charset="0"/>
              </a:rPr>
              <a:t>2. What are European values?</a:t>
            </a:r>
            <a:br>
              <a:rPr lang="it-IT" sz="3600" b="1" dirty="0">
                <a:solidFill>
                  <a:srgbClr val="51578B"/>
                </a:solidFill>
                <a:latin typeface="Century Gothic" panose="020B0502020202020204" pitchFamily="34" charset="0"/>
              </a:rPr>
            </a:b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en-GB" sz="2700" dirty="0">
                <a:solidFill>
                  <a:srgbClr val="05488C"/>
                </a:solidFill>
                <a:latin typeface="Century Gothic" panose="020B0502020202020204" pitchFamily="34" charset="0"/>
              </a:rPr>
              <a:t>European values have played different “roles” in European integration:</a:t>
            </a: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r>
              <a:rPr lang="en-GB" sz="2700" dirty="0">
                <a:solidFill>
                  <a:srgbClr val="05488C"/>
                </a:solidFill>
                <a:latin typeface="Century Gothic" panose="020B0502020202020204" pitchFamily="34" charset="0"/>
              </a:rPr>
              <a:t>- </a:t>
            </a:r>
            <a:r>
              <a:rPr lang="en-GB" sz="2700" b="1" dirty="0">
                <a:solidFill>
                  <a:srgbClr val="05488C"/>
                </a:solidFill>
                <a:latin typeface="Century Gothic" panose="020B0502020202020204" pitchFamily="34" charset="0"/>
              </a:rPr>
              <a:t>Defining what the EU is about</a:t>
            </a:r>
            <a:r>
              <a:rPr lang="en-GB" sz="2700" dirty="0">
                <a:solidFill>
                  <a:srgbClr val="05488C"/>
                </a:solidFill>
                <a:latin typeface="Century Gothic" panose="020B0502020202020204" pitchFamily="34" charset="0"/>
              </a:rPr>
              <a:t>, in particular for newcomers in Enlargement</a:t>
            </a:r>
            <a:br>
              <a:rPr lang="en-GB" sz="2700" dirty="0">
                <a:solidFill>
                  <a:srgbClr val="05488C"/>
                </a:solidFill>
                <a:latin typeface="Century Gothic" panose="020B0502020202020204" pitchFamily="34" charset="0"/>
              </a:rPr>
            </a:br>
            <a:r>
              <a:rPr lang="en-GB" sz="2700" dirty="0">
                <a:solidFill>
                  <a:srgbClr val="05488C"/>
                </a:solidFill>
                <a:latin typeface="Century Gothic" panose="020B0502020202020204" pitchFamily="34" charset="0"/>
              </a:rPr>
              <a:t>- </a:t>
            </a:r>
            <a:r>
              <a:rPr lang="en-GB" sz="2700" b="1" dirty="0">
                <a:solidFill>
                  <a:srgbClr val="05488C"/>
                </a:solidFill>
                <a:latin typeface="Century Gothic" panose="020B0502020202020204" pitchFamily="34" charset="0"/>
              </a:rPr>
              <a:t>Legitimating</a:t>
            </a:r>
            <a:r>
              <a:rPr lang="en-GB" sz="2700" dirty="0">
                <a:solidFill>
                  <a:srgbClr val="05488C"/>
                </a:solidFill>
                <a:latin typeface="Century Gothic" panose="020B0502020202020204" pitchFamily="34" charset="0"/>
              </a:rPr>
              <a:t> the EU to its </a:t>
            </a:r>
            <a:r>
              <a:rPr lang="en-GB" sz="2700" b="1" dirty="0">
                <a:solidFill>
                  <a:srgbClr val="05488C"/>
                </a:solidFill>
                <a:latin typeface="Century Gothic" panose="020B0502020202020204" pitchFamily="34" charset="0"/>
              </a:rPr>
              <a:t>own citizens</a:t>
            </a:r>
            <a:br>
              <a:rPr lang="en-GB" sz="2700" b="1" dirty="0">
                <a:solidFill>
                  <a:srgbClr val="05488C"/>
                </a:solidFill>
                <a:latin typeface="Century Gothic" panose="020B0502020202020204" pitchFamily="34" charset="0"/>
              </a:rPr>
            </a:br>
            <a:r>
              <a:rPr lang="en-GB" sz="2700" b="1" dirty="0">
                <a:solidFill>
                  <a:srgbClr val="05488C"/>
                </a:solidFill>
                <a:latin typeface="Century Gothic" panose="020B0502020202020204" pitchFamily="34" charset="0"/>
              </a:rPr>
              <a:t>- Upholding EU standards </a:t>
            </a:r>
            <a:r>
              <a:rPr lang="en-GB" sz="2700" dirty="0">
                <a:solidFill>
                  <a:srgbClr val="05488C"/>
                </a:solidFill>
                <a:latin typeface="Century Gothic" panose="020B0502020202020204" pitchFamily="34" charset="0"/>
              </a:rPr>
              <a:t>towards existing member states</a:t>
            </a: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pic>
        <p:nvPicPr>
          <p:cNvPr id="3" name="Immagine 2">
            <a:extLst>
              <a:ext uri="{FF2B5EF4-FFF2-40B4-BE49-F238E27FC236}">
                <a16:creationId xmlns:a16="http://schemas.microsoft.com/office/drawing/2014/main" id="{1E1A7861-2067-FB18-AE66-B8BD296EF6D6}"/>
              </a:ext>
            </a:extLst>
          </p:cNvPr>
          <p:cNvPicPr>
            <a:picLocks noChangeAspect="1"/>
          </p:cNvPicPr>
          <p:nvPr/>
        </p:nvPicPr>
        <p:blipFill>
          <a:blip r:embed="rId3">
            <a:alphaModFix amt="48000"/>
          </a:blip>
          <a:stretch>
            <a:fillRect/>
          </a:stretch>
        </p:blipFill>
        <p:spPr>
          <a:xfrm>
            <a:off x="730386" y="203608"/>
            <a:ext cx="4237681" cy="1934030"/>
          </a:xfrm>
          <a:prstGeom prst="rect">
            <a:avLst/>
          </a:prstGeom>
        </p:spPr>
      </p:pic>
      <p:pic>
        <p:nvPicPr>
          <p:cNvPr id="4" name="Immagine 3">
            <a:extLst>
              <a:ext uri="{FF2B5EF4-FFF2-40B4-BE49-F238E27FC236}">
                <a16:creationId xmlns:a16="http://schemas.microsoft.com/office/drawing/2014/main" id="{DFA35468-BE8E-D57A-30E7-5A220DFE5996}"/>
              </a:ext>
            </a:extLst>
          </p:cNvPr>
          <p:cNvPicPr>
            <a:picLocks noChangeAspect="1"/>
          </p:cNvPicPr>
          <p:nvPr/>
        </p:nvPicPr>
        <p:blipFill>
          <a:blip r:embed="rId3">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3340151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0982495-2630-9AD5-BC8A-634052E09881}"/>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C92EBE8-B442-5465-48EE-3D19CA086C60}"/>
              </a:ext>
            </a:extLst>
          </p:cNvPr>
          <p:cNvSpPr>
            <a:spLocks noGrp="1"/>
          </p:cNvSpPr>
          <p:nvPr>
            <p:ph type="ctrTitle"/>
          </p:nvPr>
        </p:nvSpPr>
        <p:spPr>
          <a:xfrm>
            <a:off x="1079964" y="2230155"/>
            <a:ext cx="8368835" cy="4627845"/>
          </a:xfrm>
        </p:spPr>
        <p:txBody>
          <a:bodyPr anchor="t" anchorCtr="0">
            <a:normAutofit/>
          </a:bodyPr>
          <a:lstStyle/>
          <a:p>
            <a:pPr algn="l"/>
            <a:r>
              <a:rPr lang="en-GB" sz="3600" b="1" dirty="0">
                <a:solidFill>
                  <a:srgbClr val="F17E45"/>
                </a:solidFill>
                <a:latin typeface="Century Gothic" panose="020B0502020202020204" pitchFamily="34" charset="0"/>
              </a:rPr>
              <a:t>2. What are European values?</a:t>
            </a:r>
            <a:br>
              <a:rPr lang="it-IT" sz="3600" b="1" dirty="0">
                <a:solidFill>
                  <a:srgbClr val="51578B"/>
                </a:solidFill>
                <a:latin typeface="Century Gothic" panose="020B0502020202020204" pitchFamily="34" charset="0"/>
              </a:rPr>
            </a:b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en-GB" sz="2700" dirty="0">
                <a:solidFill>
                  <a:srgbClr val="05488C"/>
                </a:solidFill>
                <a:latin typeface="Century Gothic" panose="020B0502020202020204" pitchFamily="34" charset="0"/>
              </a:rPr>
              <a:t>Part of the complex landscape of European values are </a:t>
            </a:r>
            <a:r>
              <a:rPr lang="en-GB" sz="2700" b="1" dirty="0">
                <a:solidFill>
                  <a:srgbClr val="05488C"/>
                </a:solidFill>
                <a:latin typeface="Century Gothic" panose="020B0502020202020204" pitchFamily="34" charset="0"/>
              </a:rPr>
              <a:t>civic and political values</a:t>
            </a:r>
            <a:r>
              <a:rPr lang="en-GB" sz="2700" dirty="0">
                <a:solidFill>
                  <a:srgbClr val="05488C"/>
                </a:solidFill>
                <a:latin typeface="Century Gothic" panose="020B0502020202020204" pitchFamily="34" charset="0"/>
              </a:rPr>
              <a:t>, such as those relating to </a:t>
            </a:r>
            <a:r>
              <a:rPr lang="en-GB" sz="2700" i="1" dirty="0">
                <a:solidFill>
                  <a:srgbClr val="F17E45"/>
                </a:solidFill>
                <a:latin typeface="Century Gothic" panose="020B0502020202020204" pitchFamily="34" charset="0"/>
              </a:rPr>
              <a:t>democracy, the rule of law, human rights, and non-discrimination</a:t>
            </a:r>
            <a:r>
              <a:rPr lang="en-GB" sz="2700" dirty="0">
                <a:solidFill>
                  <a:srgbClr val="05488C"/>
                </a:solidFill>
                <a:latin typeface="Century Gothic" panose="020B0502020202020204" pitchFamily="34" charset="0"/>
              </a:rPr>
              <a:t>. </a:t>
            </a: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r>
              <a:rPr lang="en-GB" sz="2700" dirty="0">
                <a:solidFill>
                  <a:srgbClr val="05488C"/>
                </a:solidFill>
                <a:latin typeface="Century Gothic" panose="020B0502020202020204" pitchFamily="34" charset="0"/>
              </a:rPr>
              <a:t>It is these values that are perhaps the </a:t>
            </a:r>
            <a:r>
              <a:rPr lang="en-GB" sz="2700" b="1" dirty="0">
                <a:solidFill>
                  <a:srgbClr val="05488C"/>
                </a:solidFill>
                <a:latin typeface="Century Gothic" panose="020B0502020202020204" pitchFamily="34" charset="0"/>
              </a:rPr>
              <a:t>most complex</a:t>
            </a:r>
            <a:r>
              <a:rPr lang="en-GB" sz="2700" dirty="0">
                <a:solidFill>
                  <a:srgbClr val="05488C"/>
                </a:solidFill>
                <a:latin typeface="Century Gothic" panose="020B0502020202020204" pitchFamily="34" charset="0"/>
              </a:rPr>
              <a:t> and </a:t>
            </a:r>
            <a:r>
              <a:rPr lang="en-GB" sz="2700" b="1" dirty="0">
                <a:solidFill>
                  <a:srgbClr val="05488C"/>
                </a:solidFill>
                <a:latin typeface="Century Gothic" panose="020B0502020202020204" pitchFamily="34" charset="0"/>
              </a:rPr>
              <a:t>controversial ones</a:t>
            </a:r>
            <a:r>
              <a:rPr lang="en-GB" sz="2700" dirty="0">
                <a:solidFill>
                  <a:srgbClr val="05488C"/>
                </a:solidFill>
                <a:latin typeface="Century Gothic" panose="020B0502020202020204" pitchFamily="34" charset="0"/>
              </a:rPr>
              <a:t>. </a:t>
            </a: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pic>
        <p:nvPicPr>
          <p:cNvPr id="3" name="Immagine 2">
            <a:extLst>
              <a:ext uri="{FF2B5EF4-FFF2-40B4-BE49-F238E27FC236}">
                <a16:creationId xmlns:a16="http://schemas.microsoft.com/office/drawing/2014/main" id="{4E76C2E2-FF5E-85B2-273E-48622BC27F3B}"/>
              </a:ext>
            </a:extLst>
          </p:cNvPr>
          <p:cNvPicPr>
            <a:picLocks noChangeAspect="1"/>
          </p:cNvPicPr>
          <p:nvPr/>
        </p:nvPicPr>
        <p:blipFill>
          <a:blip r:embed="rId3">
            <a:alphaModFix amt="48000"/>
          </a:blip>
          <a:stretch>
            <a:fillRect/>
          </a:stretch>
        </p:blipFill>
        <p:spPr>
          <a:xfrm>
            <a:off x="730386" y="203608"/>
            <a:ext cx="4237681" cy="1934030"/>
          </a:xfrm>
          <a:prstGeom prst="rect">
            <a:avLst/>
          </a:prstGeom>
        </p:spPr>
      </p:pic>
      <p:pic>
        <p:nvPicPr>
          <p:cNvPr id="4" name="Immagine 3">
            <a:extLst>
              <a:ext uri="{FF2B5EF4-FFF2-40B4-BE49-F238E27FC236}">
                <a16:creationId xmlns:a16="http://schemas.microsoft.com/office/drawing/2014/main" id="{D5A82A17-A601-B0A1-8E3D-EAB35F33C8CC}"/>
              </a:ext>
            </a:extLst>
          </p:cNvPr>
          <p:cNvPicPr>
            <a:picLocks noChangeAspect="1"/>
          </p:cNvPicPr>
          <p:nvPr/>
        </p:nvPicPr>
        <p:blipFill>
          <a:blip r:embed="rId3">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3862652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9650136-FE14-707D-406E-DB799E8D44CE}"/>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52EC7B3-896D-6931-C6C8-A1BD099F2903}"/>
              </a:ext>
            </a:extLst>
          </p:cNvPr>
          <p:cNvSpPr>
            <a:spLocks noGrp="1"/>
          </p:cNvSpPr>
          <p:nvPr>
            <p:ph type="ctrTitle"/>
          </p:nvPr>
        </p:nvSpPr>
        <p:spPr>
          <a:xfrm>
            <a:off x="1079965" y="2230155"/>
            <a:ext cx="7624850" cy="4627845"/>
          </a:xfrm>
        </p:spPr>
        <p:txBody>
          <a:bodyPr anchor="t" anchorCtr="0">
            <a:normAutofit/>
          </a:bodyPr>
          <a:lstStyle/>
          <a:p>
            <a:pPr algn="l"/>
            <a:r>
              <a:rPr lang="en-GB" sz="3600" b="1" dirty="0">
                <a:solidFill>
                  <a:srgbClr val="F17E45"/>
                </a:solidFill>
                <a:latin typeface="Century Gothic" panose="020B0502020202020204" pitchFamily="34" charset="0"/>
              </a:rPr>
              <a:t>2. What are European values?</a:t>
            </a:r>
            <a:br>
              <a:rPr lang="it-IT" sz="3600" b="1" dirty="0">
                <a:solidFill>
                  <a:srgbClr val="51578B"/>
                </a:solidFill>
                <a:latin typeface="Century Gothic" panose="020B0502020202020204" pitchFamily="34" charset="0"/>
              </a:rPr>
            </a:b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en-GB" sz="2400" dirty="0">
                <a:solidFill>
                  <a:srgbClr val="05488C"/>
                </a:solidFill>
                <a:latin typeface="Century Gothic" panose="020B0502020202020204" pitchFamily="34" charset="0"/>
              </a:rPr>
              <a:t>Major challenges affect civic and political values:</a:t>
            </a: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sp>
        <p:nvSpPr>
          <p:cNvPr id="4" name="CasellaDiTesto 3">
            <a:extLst>
              <a:ext uri="{FF2B5EF4-FFF2-40B4-BE49-F238E27FC236}">
                <a16:creationId xmlns:a16="http://schemas.microsoft.com/office/drawing/2014/main" id="{4B6ADEC3-E57A-4D34-4CF2-77A232A38BDF}"/>
              </a:ext>
            </a:extLst>
          </p:cNvPr>
          <p:cNvSpPr txBox="1"/>
          <p:nvPr/>
        </p:nvSpPr>
        <p:spPr>
          <a:xfrm>
            <a:off x="1436023" y="3389915"/>
            <a:ext cx="7624850" cy="2554545"/>
          </a:xfrm>
          <a:prstGeom prst="rect">
            <a:avLst/>
          </a:prstGeom>
          <a:noFill/>
        </p:spPr>
        <p:txBody>
          <a:bodyPr wrap="square">
            <a:spAutoFit/>
          </a:bodyPr>
          <a:lstStyle/>
          <a:p>
            <a:r>
              <a:rPr lang="en-GB" sz="2000" dirty="0">
                <a:solidFill>
                  <a:srgbClr val="51578B"/>
                </a:solidFill>
                <a:latin typeface="Century Gothic" panose="020B0502020202020204" pitchFamily="34" charset="0"/>
              </a:rPr>
              <a:t>- </a:t>
            </a:r>
            <a:r>
              <a:rPr lang="en-GB" sz="2000" b="1" dirty="0">
                <a:solidFill>
                  <a:srgbClr val="51578B"/>
                </a:solidFill>
                <a:latin typeface="Century Gothic" panose="020B0502020202020204" pitchFamily="34" charset="0"/>
              </a:rPr>
              <a:t>distrust in the institutions of democracy</a:t>
            </a:r>
            <a:r>
              <a:rPr lang="en-GB" sz="2000" dirty="0">
                <a:solidFill>
                  <a:srgbClr val="51578B"/>
                </a:solidFill>
                <a:latin typeface="Century Gothic" panose="020B0502020202020204" pitchFamily="34" charset="0"/>
              </a:rPr>
              <a:t>; a </a:t>
            </a:r>
            <a:r>
              <a:rPr lang="en-GB" sz="2000" b="1" dirty="0">
                <a:solidFill>
                  <a:srgbClr val="51578B"/>
                </a:solidFill>
                <a:latin typeface="Century Gothic" panose="020B0502020202020204" pitchFamily="34" charset="0"/>
              </a:rPr>
              <a:t>lack of satisfaction with democracy</a:t>
            </a:r>
            <a:br>
              <a:rPr lang="en-GB" sz="2000" b="1" dirty="0">
                <a:solidFill>
                  <a:srgbClr val="51578B"/>
                </a:solidFill>
                <a:latin typeface="Century Gothic" panose="020B0502020202020204" pitchFamily="34" charset="0"/>
              </a:rPr>
            </a:br>
            <a:r>
              <a:rPr lang="en-GB" sz="2000" dirty="0">
                <a:solidFill>
                  <a:srgbClr val="51578B"/>
                </a:solidFill>
                <a:latin typeface="Century Gothic" panose="020B0502020202020204" pitchFamily="34" charset="0"/>
              </a:rPr>
              <a:t>- A (perceived) </a:t>
            </a:r>
            <a:r>
              <a:rPr lang="en-GB" sz="2000" b="1" dirty="0">
                <a:solidFill>
                  <a:srgbClr val="51578B"/>
                </a:solidFill>
                <a:latin typeface="Century Gothic" panose="020B0502020202020204" pitchFamily="34" charset="0"/>
              </a:rPr>
              <a:t>lack of representation</a:t>
            </a:r>
            <a:r>
              <a:rPr lang="en-GB" sz="2000" dirty="0">
                <a:solidFill>
                  <a:srgbClr val="51578B"/>
                </a:solidFill>
                <a:latin typeface="Century Gothic" panose="020B0502020202020204" pitchFamily="34" charset="0"/>
              </a:rPr>
              <a:t>, for instance amongst young people or minorities</a:t>
            </a:r>
            <a:br>
              <a:rPr lang="en-GB" sz="2000" dirty="0">
                <a:solidFill>
                  <a:srgbClr val="51578B"/>
                </a:solidFill>
                <a:latin typeface="Century Gothic" panose="020B0502020202020204" pitchFamily="34" charset="0"/>
              </a:rPr>
            </a:br>
            <a:r>
              <a:rPr lang="en-GB" sz="2000" dirty="0">
                <a:solidFill>
                  <a:srgbClr val="51578B"/>
                </a:solidFill>
                <a:latin typeface="Century Gothic" panose="020B0502020202020204" pitchFamily="34" charset="0"/>
              </a:rPr>
              <a:t>- An increase in </a:t>
            </a:r>
            <a:r>
              <a:rPr lang="en-GB" sz="2000" b="1" dirty="0">
                <a:solidFill>
                  <a:srgbClr val="51578B"/>
                </a:solidFill>
                <a:latin typeface="Century Gothic" panose="020B0502020202020204" pitchFamily="34" charset="0"/>
              </a:rPr>
              <a:t>fake news, misinformation </a:t>
            </a:r>
            <a:r>
              <a:rPr lang="en-GB" sz="2000" dirty="0">
                <a:solidFill>
                  <a:srgbClr val="51578B"/>
                </a:solidFill>
                <a:latin typeface="Century Gothic" panose="020B0502020202020204" pitchFamily="34" charset="0"/>
              </a:rPr>
              <a:t>(making forming a political opinion increasingly difficult)</a:t>
            </a:r>
            <a:br>
              <a:rPr lang="en-GB" sz="2000" dirty="0">
                <a:solidFill>
                  <a:srgbClr val="51578B"/>
                </a:solidFill>
                <a:latin typeface="Century Gothic" panose="020B0502020202020204" pitchFamily="34" charset="0"/>
              </a:rPr>
            </a:br>
            <a:r>
              <a:rPr lang="en-GB" sz="2000" dirty="0">
                <a:solidFill>
                  <a:srgbClr val="51578B"/>
                </a:solidFill>
                <a:latin typeface="Century Gothic" panose="020B0502020202020204" pitchFamily="34" charset="0"/>
              </a:rPr>
              <a:t>- An increased </a:t>
            </a:r>
            <a:r>
              <a:rPr lang="en-GB" sz="2000" b="1" dirty="0">
                <a:solidFill>
                  <a:srgbClr val="51578B"/>
                </a:solidFill>
                <a:latin typeface="Century Gothic" panose="020B0502020202020204" pitchFamily="34" charset="0"/>
              </a:rPr>
              <a:t>polarisation</a:t>
            </a:r>
            <a:r>
              <a:rPr lang="en-GB" sz="2000" dirty="0">
                <a:solidFill>
                  <a:srgbClr val="51578B"/>
                </a:solidFill>
                <a:latin typeface="Century Gothic" panose="020B0502020202020204" pitchFamily="34" charset="0"/>
              </a:rPr>
              <a:t> on specific topics (e.g. abortion, euthanasia, surrogate maternity, climate change)</a:t>
            </a:r>
            <a:endParaRPr lang="en-GB" sz="2000" dirty="0">
              <a:solidFill>
                <a:srgbClr val="51578B"/>
              </a:solidFill>
            </a:endParaRPr>
          </a:p>
        </p:txBody>
      </p:sp>
      <p:pic>
        <p:nvPicPr>
          <p:cNvPr id="5122" name="Picture 2" descr="Comparative bar chart showing that many people worldwide are dissatisfied with the way democracy is working">
            <a:extLst>
              <a:ext uri="{FF2B5EF4-FFF2-40B4-BE49-F238E27FC236}">
                <a16:creationId xmlns:a16="http://schemas.microsoft.com/office/drawing/2014/main" id="{2A5C25AE-6ECC-54C5-F80C-1380E6E18B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7225" y="-39085"/>
            <a:ext cx="264477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a:extLst>
              <a:ext uri="{FF2B5EF4-FFF2-40B4-BE49-F238E27FC236}">
                <a16:creationId xmlns:a16="http://schemas.microsoft.com/office/drawing/2014/main" id="{10F1CA0C-CA0D-645E-7F20-86B0B4AE14A9}"/>
              </a:ext>
            </a:extLst>
          </p:cNvPr>
          <p:cNvPicPr>
            <a:picLocks noChangeAspect="1"/>
          </p:cNvPicPr>
          <p:nvPr/>
        </p:nvPicPr>
        <p:blipFill>
          <a:blip r:embed="rId4"/>
          <a:stretch>
            <a:fillRect/>
          </a:stretch>
        </p:blipFill>
        <p:spPr>
          <a:xfrm>
            <a:off x="6698852" y="-13903"/>
            <a:ext cx="2848373" cy="2248214"/>
          </a:xfrm>
          <a:prstGeom prst="rect">
            <a:avLst/>
          </a:prstGeom>
        </p:spPr>
      </p:pic>
      <p:pic>
        <p:nvPicPr>
          <p:cNvPr id="8" name="Immagine 7">
            <a:extLst>
              <a:ext uri="{FF2B5EF4-FFF2-40B4-BE49-F238E27FC236}">
                <a16:creationId xmlns:a16="http://schemas.microsoft.com/office/drawing/2014/main" id="{FC43C1CE-FE81-B940-ECC9-064176C47503}"/>
              </a:ext>
            </a:extLst>
          </p:cNvPr>
          <p:cNvPicPr>
            <a:picLocks noChangeAspect="1"/>
          </p:cNvPicPr>
          <p:nvPr/>
        </p:nvPicPr>
        <p:blipFill>
          <a:blip r:embed="rId4"/>
          <a:stretch>
            <a:fillRect/>
          </a:stretch>
        </p:blipFill>
        <p:spPr>
          <a:xfrm>
            <a:off x="8402131" y="5915095"/>
            <a:ext cx="1145094" cy="903820"/>
          </a:xfrm>
          <a:prstGeom prst="rect">
            <a:avLst/>
          </a:prstGeom>
        </p:spPr>
      </p:pic>
      <p:pic>
        <p:nvPicPr>
          <p:cNvPr id="11" name="Immagine 10">
            <a:extLst>
              <a:ext uri="{FF2B5EF4-FFF2-40B4-BE49-F238E27FC236}">
                <a16:creationId xmlns:a16="http://schemas.microsoft.com/office/drawing/2014/main" id="{BDA66703-DB89-08ED-A3CA-0D0B2701A0E8}"/>
              </a:ext>
            </a:extLst>
          </p:cNvPr>
          <p:cNvPicPr>
            <a:picLocks noChangeAspect="1"/>
          </p:cNvPicPr>
          <p:nvPr/>
        </p:nvPicPr>
        <p:blipFill>
          <a:blip r:embed="rId5">
            <a:alphaModFix amt="48000"/>
          </a:blip>
          <a:stretch>
            <a:fillRect/>
          </a:stretch>
        </p:blipFill>
        <p:spPr>
          <a:xfrm>
            <a:off x="730386" y="203608"/>
            <a:ext cx="4237681" cy="1934030"/>
          </a:xfrm>
          <a:prstGeom prst="rect">
            <a:avLst/>
          </a:prstGeom>
        </p:spPr>
      </p:pic>
    </p:spTree>
    <p:extLst>
      <p:ext uri="{BB962C8B-B14F-4D97-AF65-F5344CB8AC3E}">
        <p14:creationId xmlns:p14="http://schemas.microsoft.com/office/powerpoint/2010/main" val="20354548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D83DF07-5D60-B2E6-D3C5-F6C44370917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A57C00C7-1E8D-549D-2BD3-2CF35C2958DF}"/>
              </a:ext>
            </a:extLst>
          </p:cNvPr>
          <p:cNvSpPr>
            <a:spLocks noGrp="1"/>
          </p:cNvSpPr>
          <p:nvPr>
            <p:ph type="ctrTitle"/>
          </p:nvPr>
        </p:nvSpPr>
        <p:spPr>
          <a:xfrm>
            <a:off x="1079964" y="2230155"/>
            <a:ext cx="8781212" cy="4627845"/>
          </a:xfrm>
        </p:spPr>
        <p:txBody>
          <a:bodyPr anchor="t" anchorCtr="0">
            <a:normAutofit fontScale="90000"/>
          </a:bodyPr>
          <a:lstStyle/>
          <a:p>
            <a:pPr algn="l"/>
            <a:r>
              <a:rPr lang="en-GB" sz="3600" b="1" dirty="0">
                <a:solidFill>
                  <a:srgbClr val="F17E45"/>
                </a:solidFill>
                <a:latin typeface="Century Gothic" panose="020B0502020202020204" pitchFamily="34" charset="0"/>
              </a:rPr>
              <a:t>2. What are European values?</a:t>
            </a:r>
            <a:br>
              <a:rPr lang="it-IT" sz="3600" b="1" dirty="0">
                <a:solidFill>
                  <a:srgbClr val="51578B"/>
                </a:solidFill>
                <a:latin typeface="Century Gothic" panose="020B0502020202020204" pitchFamily="34" charset="0"/>
              </a:rPr>
            </a:b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it-IT" sz="3600" b="1" dirty="0" err="1">
                <a:solidFill>
                  <a:srgbClr val="51578B"/>
                </a:solidFill>
                <a:latin typeface="Century Gothic" panose="020B0502020202020204" pitchFamily="34" charset="0"/>
              </a:rPr>
              <a:t>Differences</a:t>
            </a:r>
            <a:r>
              <a:rPr lang="it-IT" sz="3600" b="1" dirty="0">
                <a:solidFill>
                  <a:srgbClr val="51578B"/>
                </a:solidFill>
                <a:latin typeface="Century Gothic" panose="020B0502020202020204" pitchFamily="34" charset="0"/>
              </a:rPr>
              <a:t> in </a:t>
            </a:r>
            <a:r>
              <a:rPr lang="it-IT" sz="3600" b="1" dirty="0" err="1">
                <a:solidFill>
                  <a:srgbClr val="51578B"/>
                </a:solidFill>
                <a:latin typeface="Century Gothic" panose="020B0502020202020204" pitchFamily="34" charset="0"/>
              </a:rPr>
              <a:t>values</a:t>
            </a:r>
            <a:r>
              <a:rPr lang="it-IT" sz="3600" b="1" dirty="0">
                <a:solidFill>
                  <a:srgbClr val="51578B"/>
                </a:solidFill>
                <a:latin typeface="Century Gothic" panose="020B0502020202020204" pitchFamily="34" charset="0"/>
              </a:rPr>
              <a:t>:</a:t>
            </a:r>
            <a:br>
              <a:rPr lang="it-IT" sz="3600" b="1" dirty="0">
                <a:solidFill>
                  <a:srgbClr val="51578B"/>
                </a:solidFill>
                <a:latin typeface="Century Gothic" panose="020B0502020202020204" pitchFamily="34" charset="0"/>
              </a:rPr>
            </a:br>
            <a:r>
              <a:rPr lang="it-IT" sz="2900" dirty="0">
                <a:solidFill>
                  <a:srgbClr val="51578B"/>
                </a:solidFill>
                <a:latin typeface="Century Gothic" panose="020B0502020202020204" pitchFamily="34" charset="0"/>
              </a:rPr>
              <a:t>- </a:t>
            </a:r>
            <a:r>
              <a:rPr lang="en-GB" sz="2900" dirty="0">
                <a:solidFill>
                  <a:srgbClr val="05488C"/>
                </a:solidFill>
                <a:latin typeface="Century Gothic" panose="020B0502020202020204" pitchFamily="34" charset="0"/>
              </a:rPr>
              <a:t>Changing interpretations of European values </a:t>
            </a:r>
            <a:r>
              <a:rPr lang="en-GB" sz="2900" b="1" dirty="0">
                <a:solidFill>
                  <a:srgbClr val="05488C"/>
                </a:solidFill>
                <a:latin typeface="Century Gothic" panose="020B0502020202020204" pitchFamily="34" charset="0"/>
              </a:rPr>
              <a:t>over time</a:t>
            </a:r>
            <a:br>
              <a:rPr lang="en-GB" sz="2900" dirty="0">
                <a:solidFill>
                  <a:srgbClr val="05488C"/>
                </a:solidFill>
                <a:latin typeface="Century Gothic" panose="020B0502020202020204" pitchFamily="34" charset="0"/>
              </a:rPr>
            </a:br>
            <a:r>
              <a:rPr lang="en-GB" sz="2900" dirty="0">
                <a:solidFill>
                  <a:srgbClr val="05488C"/>
                </a:solidFill>
                <a:latin typeface="Century Gothic" panose="020B0502020202020204" pitchFamily="34" charset="0"/>
              </a:rPr>
              <a:t>- Significant differences – </a:t>
            </a:r>
            <a:r>
              <a:rPr lang="en-GB" sz="2900" b="1" dirty="0">
                <a:solidFill>
                  <a:srgbClr val="05488C"/>
                </a:solidFill>
                <a:latin typeface="Century Gothic" panose="020B0502020202020204" pitchFamily="34" charset="0"/>
              </a:rPr>
              <a:t>between countries </a:t>
            </a:r>
            <a:r>
              <a:rPr lang="en-GB" sz="2900" dirty="0">
                <a:solidFill>
                  <a:srgbClr val="05488C"/>
                </a:solidFill>
                <a:latin typeface="Century Gothic" panose="020B0502020202020204" pitchFamily="34" charset="0"/>
              </a:rPr>
              <a:t>and between inter alia East-West, North-South, </a:t>
            </a:r>
            <a:br>
              <a:rPr lang="en-GB" sz="2900" dirty="0">
                <a:solidFill>
                  <a:srgbClr val="05488C"/>
                </a:solidFill>
                <a:latin typeface="Century Gothic" panose="020B0502020202020204" pitchFamily="34" charset="0"/>
              </a:rPr>
            </a:br>
            <a:r>
              <a:rPr lang="en-GB" sz="2900" dirty="0">
                <a:solidFill>
                  <a:srgbClr val="05488C"/>
                </a:solidFill>
                <a:latin typeface="Century Gothic" panose="020B0502020202020204" pitchFamily="34" charset="0"/>
              </a:rPr>
              <a:t>- Major differences in how European values are understood </a:t>
            </a:r>
            <a:r>
              <a:rPr lang="en-GB" sz="2900" b="1" dirty="0">
                <a:solidFill>
                  <a:srgbClr val="05488C"/>
                </a:solidFill>
                <a:latin typeface="Century Gothic" panose="020B0502020202020204" pitchFamily="34" charset="0"/>
              </a:rPr>
              <a:t>between different groups in our societies</a:t>
            </a:r>
            <a:r>
              <a:rPr lang="en-GB" sz="2900" dirty="0">
                <a:solidFill>
                  <a:srgbClr val="05488C"/>
                </a:solidFill>
                <a:latin typeface="Century Gothic" panose="020B0502020202020204" pitchFamily="34" charset="0"/>
              </a:rPr>
              <a:t>, and even </a:t>
            </a:r>
            <a:r>
              <a:rPr lang="en-GB" sz="2900" b="1" dirty="0">
                <a:solidFill>
                  <a:srgbClr val="05488C"/>
                </a:solidFill>
                <a:latin typeface="Century Gothic" panose="020B0502020202020204" pitchFamily="34" charset="0"/>
              </a:rPr>
              <a:t>intergenerational differences</a:t>
            </a:r>
            <a:r>
              <a:rPr lang="en-GB" sz="2900" dirty="0">
                <a:solidFill>
                  <a:srgbClr val="05488C"/>
                </a:solidFill>
                <a:latin typeface="Century Gothic" panose="020B0502020202020204" pitchFamily="34" charset="0"/>
              </a:rPr>
              <a:t>.</a:t>
            </a: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pic>
        <p:nvPicPr>
          <p:cNvPr id="6" name="Immagine 5">
            <a:extLst>
              <a:ext uri="{FF2B5EF4-FFF2-40B4-BE49-F238E27FC236}">
                <a16:creationId xmlns:a16="http://schemas.microsoft.com/office/drawing/2014/main" id="{858BD288-5F33-6883-75A8-0A590E9CD50C}"/>
              </a:ext>
            </a:extLst>
          </p:cNvPr>
          <p:cNvPicPr>
            <a:picLocks noChangeAspect="1"/>
          </p:cNvPicPr>
          <p:nvPr/>
        </p:nvPicPr>
        <p:blipFill>
          <a:blip r:embed="rId3"/>
          <a:stretch>
            <a:fillRect/>
          </a:stretch>
        </p:blipFill>
        <p:spPr>
          <a:xfrm>
            <a:off x="6698852" y="-13903"/>
            <a:ext cx="2848373" cy="2248214"/>
          </a:xfrm>
          <a:prstGeom prst="rect">
            <a:avLst/>
          </a:prstGeom>
        </p:spPr>
      </p:pic>
      <p:pic>
        <p:nvPicPr>
          <p:cNvPr id="8" name="Immagine 7">
            <a:extLst>
              <a:ext uri="{FF2B5EF4-FFF2-40B4-BE49-F238E27FC236}">
                <a16:creationId xmlns:a16="http://schemas.microsoft.com/office/drawing/2014/main" id="{07FAC8A2-5ED6-8577-1F94-D6C06A50ABF4}"/>
              </a:ext>
            </a:extLst>
          </p:cNvPr>
          <p:cNvPicPr>
            <a:picLocks noChangeAspect="1"/>
          </p:cNvPicPr>
          <p:nvPr/>
        </p:nvPicPr>
        <p:blipFill>
          <a:blip r:embed="rId3"/>
          <a:stretch>
            <a:fillRect/>
          </a:stretch>
        </p:blipFill>
        <p:spPr>
          <a:xfrm>
            <a:off x="8402131" y="5915095"/>
            <a:ext cx="1145094" cy="903820"/>
          </a:xfrm>
          <a:prstGeom prst="rect">
            <a:avLst/>
          </a:prstGeom>
        </p:spPr>
      </p:pic>
      <p:pic>
        <p:nvPicPr>
          <p:cNvPr id="11" name="Immagine 10">
            <a:extLst>
              <a:ext uri="{FF2B5EF4-FFF2-40B4-BE49-F238E27FC236}">
                <a16:creationId xmlns:a16="http://schemas.microsoft.com/office/drawing/2014/main" id="{909C8385-8C16-E8E5-8510-85FDBCAAFD53}"/>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spTree>
    <p:extLst>
      <p:ext uri="{BB962C8B-B14F-4D97-AF65-F5344CB8AC3E}">
        <p14:creationId xmlns:p14="http://schemas.microsoft.com/office/powerpoint/2010/main" val="4210564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FCC9BE6-FFFF-54AC-4602-19287E237F49}"/>
            </a:ext>
          </a:extLst>
        </p:cNvPr>
        <p:cNvGrpSpPr/>
        <p:nvPr/>
      </p:nvGrpSpPr>
      <p:grpSpPr>
        <a:xfrm>
          <a:off x="0" y="0"/>
          <a:ext cx="0" cy="0"/>
          <a:chOff x="0" y="0"/>
          <a:chExt cx="0" cy="0"/>
        </a:xfrm>
      </p:grpSpPr>
      <p:pic>
        <p:nvPicPr>
          <p:cNvPr id="6" name="Immagine 5">
            <a:extLst>
              <a:ext uri="{FF2B5EF4-FFF2-40B4-BE49-F238E27FC236}">
                <a16:creationId xmlns:a16="http://schemas.microsoft.com/office/drawing/2014/main" id="{4A78420F-30C2-3D39-FCDB-BA1669010BFF}"/>
              </a:ext>
            </a:extLst>
          </p:cNvPr>
          <p:cNvPicPr>
            <a:picLocks noChangeAspect="1"/>
          </p:cNvPicPr>
          <p:nvPr/>
        </p:nvPicPr>
        <p:blipFill>
          <a:blip r:embed="rId3"/>
          <a:stretch>
            <a:fillRect/>
          </a:stretch>
        </p:blipFill>
        <p:spPr>
          <a:xfrm>
            <a:off x="6557485" y="-1"/>
            <a:ext cx="5634515" cy="4447309"/>
          </a:xfrm>
          <a:prstGeom prst="rect">
            <a:avLst/>
          </a:prstGeom>
        </p:spPr>
      </p:pic>
      <p:pic>
        <p:nvPicPr>
          <p:cNvPr id="8" name="Immagine 7">
            <a:extLst>
              <a:ext uri="{FF2B5EF4-FFF2-40B4-BE49-F238E27FC236}">
                <a16:creationId xmlns:a16="http://schemas.microsoft.com/office/drawing/2014/main" id="{D13D868F-9BD2-AEDF-729E-FC5D136C2E08}"/>
              </a:ext>
            </a:extLst>
          </p:cNvPr>
          <p:cNvPicPr>
            <a:picLocks noChangeAspect="1"/>
          </p:cNvPicPr>
          <p:nvPr/>
        </p:nvPicPr>
        <p:blipFill>
          <a:blip r:embed="rId3"/>
          <a:stretch>
            <a:fillRect/>
          </a:stretch>
        </p:blipFill>
        <p:spPr>
          <a:xfrm>
            <a:off x="8402131" y="5915095"/>
            <a:ext cx="1145094" cy="903820"/>
          </a:xfrm>
          <a:prstGeom prst="rect">
            <a:avLst/>
          </a:prstGeom>
        </p:spPr>
      </p:pic>
      <p:pic>
        <p:nvPicPr>
          <p:cNvPr id="6146" name="Picture 2" descr="Values, norms, and signature | Tilburg University">
            <a:extLst>
              <a:ext uri="{FF2B5EF4-FFF2-40B4-BE49-F238E27FC236}">
                <a16:creationId xmlns:a16="http://schemas.microsoft.com/office/drawing/2014/main" id="{7C80A9A3-DED4-6D2E-E510-2B5344993F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415" y="3401317"/>
            <a:ext cx="1702090" cy="2346002"/>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6">
            <a:extLst>
              <a:ext uri="{FF2B5EF4-FFF2-40B4-BE49-F238E27FC236}">
                <a16:creationId xmlns:a16="http://schemas.microsoft.com/office/drawing/2014/main" id="{1A2DC420-5FC1-1DC1-195E-0004A732575F}"/>
              </a:ext>
            </a:extLst>
          </p:cNvPr>
          <p:cNvPicPr>
            <a:picLocks noChangeAspect="1"/>
          </p:cNvPicPr>
          <p:nvPr/>
        </p:nvPicPr>
        <p:blipFill>
          <a:blip r:embed="rId5"/>
          <a:stretch>
            <a:fillRect/>
          </a:stretch>
        </p:blipFill>
        <p:spPr>
          <a:xfrm>
            <a:off x="5220393" y="-16280"/>
            <a:ext cx="6971607" cy="6835195"/>
          </a:xfrm>
          <a:prstGeom prst="rect">
            <a:avLst/>
          </a:prstGeom>
        </p:spPr>
      </p:pic>
      <p:pic>
        <p:nvPicPr>
          <p:cNvPr id="9" name="Immagine 8">
            <a:extLst>
              <a:ext uri="{FF2B5EF4-FFF2-40B4-BE49-F238E27FC236}">
                <a16:creationId xmlns:a16="http://schemas.microsoft.com/office/drawing/2014/main" id="{92324485-18D8-BD78-214F-9226AE61D9A6}"/>
              </a:ext>
            </a:extLst>
          </p:cNvPr>
          <p:cNvPicPr>
            <a:picLocks noChangeAspect="1"/>
          </p:cNvPicPr>
          <p:nvPr/>
        </p:nvPicPr>
        <p:blipFill>
          <a:blip r:embed="rId6">
            <a:alphaModFix amt="48000"/>
          </a:blip>
          <a:stretch>
            <a:fillRect/>
          </a:stretch>
        </p:blipFill>
        <p:spPr>
          <a:xfrm>
            <a:off x="730386" y="203608"/>
            <a:ext cx="4237681" cy="1934030"/>
          </a:xfrm>
          <a:prstGeom prst="rect">
            <a:avLst/>
          </a:prstGeom>
        </p:spPr>
      </p:pic>
    </p:spTree>
    <p:extLst>
      <p:ext uri="{BB962C8B-B14F-4D97-AF65-F5344CB8AC3E}">
        <p14:creationId xmlns:p14="http://schemas.microsoft.com/office/powerpoint/2010/main" val="3351934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492FFC7-AB2F-E9F1-1630-E9550667E66E}"/>
            </a:ext>
          </a:extLst>
        </p:cNvPr>
        <p:cNvGrpSpPr/>
        <p:nvPr/>
      </p:nvGrpSpPr>
      <p:grpSpPr>
        <a:xfrm>
          <a:off x="0" y="0"/>
          <a:ext cx="0" cy="0"/>
          <a:chOff x="0" y="0"/>
          <a:chExt cx="0" cy="0"/>
        </a:xfrm>
      </p:grpSpPr>
      <p:pic>
        <p:nvPicPr>
          <p:cNvPr id="6" name="Immagine 5">
            <a:extLst>
              <a:ext uri="{FF2B5EF4-FFF2-40B4-BE49-F238E27FC236}">
                <a16:creationId xmlns:a16="http://schemas.microsoft.com/office/drawing/2014/main" id="{22CD2892-8C60-BD76-477C-9A5175366D43}"/>
              </a:ext>
            </a:extLst>
          </p:cNvPr>
          <p:cNvPicPr>
            <a:picLocks noChangeAspect="1"/>
          </p:cNvPicPr>
          <p:nvPr/>
        </p:nvPicPr>
        <p:blipFill>
          <a:blip r:embed="rId3"/>
          <a:stretch>
            <a:fillRect/>
          </a:stretch>
        </p:blipFill>
        <p:spPr>
          <a:xfrm>
            <a:off x="6557485" y="-1"/>
            <a:ext cx="5634515" cy="4447309"/>
          </a:xfrm>
          <a:prstGeom prst="rect">
            <a:avLst/>
          </a:prstGeom>
        </p:spPr>
      </p:pic>
      <p:pic>
        <p:nvPicPr>
          <p:cNvPr id="8" name="Immagine 7">
            <a:extLst>
              <a:ext uri="{FF2B5EF4-FFF2-40B4-BE49-F238E27FC236}">
                <a16:creationId xmlns:a16="http://schemas.microsoft.com/office/drawing/2014/main" id="{F9150205-7DE9-7582-0C1F-B3C5FF1872B3}"/>
              </a:ext>
            </a:extLst>
          </p:cNvPr>
          <p:cNvPicPr>
            <a:picLocks noChangeAspect="1"/>
          </p:cNvPicPr>
          <p:nvPr/>
        </p:nvPicPr>
        <p:blipFill>
          <a:blip r:embed="rId3"/>
          <a:stretch>
            <a:fillRect/>
          </a:stretch>
        </p:blipFill>
        <p:spPr>
          <a:xfrm>
            <a:off x="8402131" y="5915095"/>
            <a:ext cx="1145094" cy="903820"/>
          </a:xfrm>
          <a:prstGeom prst="rect">
            <a:avLst/>
          </a:prstGeom>
        </p:spPr>
      </p:pic>
      <p:pic>
        <p:nvPicPr>
          <p:cNvPr id="6146" name="Picture 2" descr="Values, norms, and signature | Tilburg University">
            <a:extLst>
              <a:ext uri="{FF2B5EF4-FFF2-40B4-BE49-F238E27FC236}">
                <a16:creationId xmlns:a16="http://schemas.microsoft.com/office/drawing/2014/main" id="{A16F6229-46E5-A9DD-3CEB-9E3597F82F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984" y="3429000"/>
            <a:ext cx="1702090" cy="2346002"/>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6F7CA9A0-4C2E-6C6F-5A20-1A7445A0C4FA}"/>
              </a:ext>
            </a:extLst>
          </p:cNvPr>
          <p:cNvPicPr>
            <a:picLocks noChangeAspect="1"/>
          </p:cNvPicPr>
          <p:nvPr/>
        </p:nvPicPr>
        <p:blipFill>
          <a:blip r:embed="rId5"/>
          <a:stretch>
            <a:fillRect/>
          </a:stretch>
        </p:blipFill>
        <p:spPr>
          <a:xfrm>
            <a:off x="3865086" y="1138844"/>
            <a:ext cx="8202789" cy="5611091"/>
          </a:xfrm>
          <a:prstGeom prst="rect">
            <a:avLst/>
          </a:prstGeom>
        </p:spPr>
      </p:pic>
      <p:pic>
        <p:nvPicPr>
          <p:cNvPr id="4" name="Immagine 3">
            <a:extLst>
              <a:ext uri="{FF2B5EF4-FFF2-40B4-BE49-F238E27FC236}">
                <a16:creationId xmlns:a16="http://schemas.microsoft.com/office/drawing/2014/main" id="{9C01282C-F3D0-AAF0-D09B-DE16A662DFEE}"/>
              </a:ext>
            </a:extLst>
          </p:cNvPr>
          <p:cNvPicPr>
            <a:picLocks noChangeAspect="1"/>
          </p:cNvPicPr>
          <p:nvPr/>
        </p:nvPicPr>
        <p:blipFill>
          <a:blip r:embed="rId6">
            <a:alphaModFix amt="48000"/>
          </a:blip>
          <a:stretch>
            <a:fillRect/>
          </a:stretch>
        </p:blipFill>
        <p:spPr>
          <a:xfrm>
            <a:off x="730386" y="203608"/>
            <a:ext cx="2223271" cy="1934030"/>
          </a:xfrm>
          <a:prstGeom prst="rect">
            <a:avLst/>
          </a:prstGeom>
        </p:spPr>
      </p:pic>
    </p:spTree>
    <p:extLst>
      <p:ext uri="{BB962C8B-B14F-4D97-AF65-F5344CB8AC3E}">
        <p14:creationId xmlns:p14="http://schemas.microsoft.com/office/powerpoint/2010/main" val="215261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787D31C-E75F-CA1F-6C8A-376F63AAEB7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BA227E8-7126-A27D-62B0-19593E1B7034}"/>
              </a:ext>
            </a:extLst>
          </p:cNvPr>
          <p:cNvSpPr>
            <a:spLocks noGrp="1"/>
          </p:cNvSpPr>
          <p:nvPr>
            <p:ph type="ctrTitle"/>
          </p:nvPr>
        </p:nvSpPr>
        <p:spPr>
          <a:xfrm>
            <a:off x="1008611" y="3135086"/>
            <a:ext cx="7245927" cy="2228686"/>
          </a:xfrm>
        </p:spPr>
        <p:txBody>
          <a:bodyPr>
            <a:normAutofit fontScale="90000"/>
          </a:bodyPr>
          <a:lstStyle/>
          <a:p>
            <a:pPr algn="l"/>
            <a:r>
              <a:rPr lang="it-IT" sz="3600" b="1" dirty="0">
                <a:solidFill>
                  <a:srgbClr val="F17E45"/>
                </a:solidFill>
                <a:latin typeface="Century Gothic" panose="020B0502020202020204" pitchFamily="34" charset="0"/>
              </a:rPr>
              <a:t>1. Premise</a:t>
            </a:r>
            <a:br>
              <a:rPr lang="it-IT" sz="3600" b="1" dirty="0">
                <a:solidFill>
                  <a:srgbClr val="F17E45"/>
                </a:solidFill>
                <a:latin typeface="Century Gothic" panose="020B0502020202020204" pitchFamily="34" charset="0"/>
              </a:rPr>
            </a:br>
            <a:br>
              <a:rPr lang="it-IT" sz="36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A special </a:t>
            </a:r>
            <a:r>
              <a:rPr lang="en-GB" sz="2700" b="1" dirty="0">
                <a:solidFill>
                  <a:srgbClr val="51578B"/>
                </a:solidFill>
                <a:latin typeface="Century Gothic" panose="020B0502020202020204" pitchFamily="34" charset="0"/>
              </a:rPr>
              <a:t>Eurobarometer post-electoral survey </a:t>
            </a:r>
            <a:r>
              <a:rPr lang="en-GB" sz="2700" dirty="0">
                <a:solidFill>
                  <a:srgbClr val="51578B"/>
                </a:solidFill>
                <a:latin typeface="Century Gothic" panose="020B0502020202020204" pitchFamily="34" charset="0"/>
              </a:rPr>
              <a:t>shows that, in the European elections of June 2024, </a:t>
            </a:r>
            <a:r>
              <a:rPr lang="en-GB" sz="2700" b="1" i="1" dirty="0">
                <a:solidFill>
                  <a:srgbClr val="51578B"/>
                </a:solidFill>
                <a:latin typeface="Century Gothic" panose="020B0502020202020204" pitchFamily="34" charset="0"/>
              </a:rPr>
              <a:t>less young people</a:t>
            </a:r>
            <a:r>
              <a:rPr lang="en-GB" sz="2700" i="1" dirty="0">
                <a:solidFill>
                  <a:srgbClr val="51578B"/>
                </a:solidFill>
                <a:latin typeface="Century Gothic" panose="020B0502020202020204" pitchFamily="34" charset="0"/>
              </a:rPr>
              <a:t> </a:t>
            </a:r>
            <a:r>
              <a:rPr lang="en-GB" sz="2700" dirty="0">
                <a:solidFill>
                  <a:srgbClr val="51578B"/>
                </a:solidFill>
                <a:latin typeface="Century Gothic" panose="020B0502020202020204" pitchFamily="34" charset="0"/>
              </a:rPr>
              <a:t>(between 15 and 24 years of age) voted than in the elections of 2019 (</a:t>
            </a:r>
            <a:r>
              <a:rPr lang="en-GB" sz="2700" b="1" i="1" dirty="0">
                <a:solidFill>
                  <a:srgbClr val="51578B"/>
                </a:solidFill>
                <a:latin typeface="Century Gothic" panose="020B0502020202020204" pitchFamily="34" charset="0"/>
              </a:rPr>
              <a:t>6 % less</a:t>
            </a:r>
            <a:r>
              <a:rPr lang="en-GB" sz="2700" dirty="0">
                <a:solidFill>
                  <a:srgbClr val="51578B"/>
                </a:solidFill>
                <a:latin typeface="Century Gothic" panose="020B0502020202020204" pitchFamily="34" charset="0"/>
              </a:rPr>
              <a:t>, from 42 to 36 %), while the age group 24-39 dropped 1% (47 to 46%). </a:t>
            </a:r>
            <a:endParaRPr lang="en-GB" sz="3600" dirty="0">
              <a:solidFill>
                <a:srgbClr val="51578B"/>
              </a:solidFill>
              <a:latin typeface="Century Gothic" panose="020B0502020202020204" pitchFamily="34" charset="0"/>
            </a:endParaRPr>
          </a:p>
        </p:txBody>
      </p:sp>
      <p:sp>
        <p:nvSpPr>
          <p:cNvPr id="3" name="Sottotitolo 2">
            <a:extLst>
              <a:ext uri="{FF2B5EF4-FFF2-40B4-BE49-F238E27FC236}">
                <a16:creationId xmlns:a16="http://schemas.microsoft.com/office/drawing/2014/main" id="{9F9E8C01-D000-18AA-284E-D5FF7D8ADE76}"/>
              </a:ext>
            </a:extLst>
          </p:cNvPr>
          <p:cNvSpPr>
            <a:spLocks noGrp="1"/>
          </p:cNvSpPr>
          <p:nvPr>
            <p:ph type="subTitle" idx="1"/>
          </p:nvPr>
        </p:nvSpPr>
        <p:spPr>
          <a:xfrm>
            <a:off x="10086109" y="4199774"/>
            <a:ext cx="1510145" cy="662391"/>
          </a:xfrm>
        </p:spPr>
        <p:txBody>
          <a:bodyPr>
            <a:normAutofit/>
          </a:bodyPr>
          <a:lstStyle/>
          <a:p>
            <a:r>
              <a:rPr lang="en-GB" sz="4000" b="1" dirty="0">
                <a:solidFill>
                  <a:srgbClr val="FAB914"/>
                </a:solidFill>
                <a:latin typeface="Calibri" panose="020F0502020204030204" pitchFamily="34" charset="0"/>
                <a:cs typeface="Calibri" panose="020F0502020204030204" pitchFamily="34" charset="0"/>
              </a:rPr>
              <a:t>…..</a:t>
            </a:r>
          </a:p>
        </p:txBody>
      </p:sp>
      <p:sp>
        <p:nvSpPr>
          <p:cNvPr id="4" name="Sottotitolo 2">
            <a:extLst>
              <a:ext uri="{FF2B5EF4-FFF2-40B4-BE49-F238E27FC236}">
                <a16:creationId xmlns:a16="http://schemas.microsoft.com/office/drawing/2014/main" id="{203D58B0-94C3-E7EF-CFAF-B5EC08953D91}"/>
              </a:ext>
            </a:extLst>
          </p:cNvPr>
          <p:cNvSpPr txBox="1">
            <a:spLocks/>
          </p:cNvSpPr>
          <p:nvPr/>
        </p:nvSpPr>
        <p:spPr>
          <a:xfrm>
            <a:off x="10372897" y="4930762"/>
            <a:ext cx="936567" cy="6623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800" b="1" dirty="0">
                <a:solidFill>
                  <a:srgbClr val="F17E45"/>
                </a:solidFill>
                <a:latin typeface="Calibri" panose="020F0502020204030204" pitchFamily="34" charset="0"/>
                <a:cs typeface="Calibri" panose="020F0502020204030204" pitchFamily="34" charset="0"/>
              </a:rPr>
              <a:t>….</a:t>
            </a:r>
            <a:endParaRPr lang="en-GB" sz="2800" dirty="0">
              <a:solidFill>
                <a:srgbClr val="F17E45"/>
              </a:solidFill>
              <a:latin typeface="Calibri" panose="020F0502020204030204" pitchFamily="34" charset="0"/>
              <a:cs typeface="Calibri" panose="020F0502020204030204" pitchFamily="34" charset="0"/>
            </a:endParaRPr>
          </a:p>
        </p:txBody>
      </p:sp>
      <p:pic>
        <p:nvPicPr>
          <p:cNvPr id="6" name="Immagine 5">
            <a:extLst>
              <a:ext uri="{FF2B5EF4-FFF2-40B4-BE49-F238E27FC236}">
                <a16:creationId xmlns:a16="http://schemas.microsoft.com/office/drawing/2014/main" id="{7BB026FD-072D-D9B6-6DBD-1B8A89933E7D}"/>
              </a:ext>
            </a:extLst>
          </p:cNvPr>
          <p:cNvPicPr>
            <a:picLocks noChangeAspect="1"/>
          </p:cNvPicPr>
          <p:nvPr/>
        </p:nvPicPr>
        <p:blipFill>
          <a:blip r:embed="rId3"/>
          <a:stretch>
            <a:fillRect/>
          </a:stretch>
        </p:blipFill>
        <p:spPr>
          <a:xfrm>
            <a:off x="9006630" y="2403031"/>
            <a:ext cx="2302834" cy="3593486"/>
          </a:xfrm>
          <a:prstGeom prst="rect">
            <a:avLst/>
          </a:prstGeom>
        </p:spPr>
      </p:pic>
      <p:pic>
        <p:nvPicPr>
          <p:cNvPr id="9" name="Immagine 8">
            <a:extLst>
              <a:ext uri="{FF2B5EF4-FFF2-40B4-BE49-F238E27FC236}">
                <a16:creationId xmlns:a16="http://schemas.microsoft.com/office/drawing/2014/main" id="{D74EA0AA-898D-45FA-02FA-C8C7DF707D95}"/>
              </a:ext>
            </a:extLst>
          </p:cNvPr>
          <p:cNvPicPr>
            <a:picLocks noChangeAspect="1"/>
          </p:cNvPicPr>
          <p:nvPr/>
        </p:nvPicPr>
        <p:blipFill>
          <a:blip r:embed="rId4"/>
          <a:stretch>
            <a:fillRect/>
          </a:stretch>
        </p:blipFill>
        <p:spPr>
          <a:xfrm>
            <a:off x="4870739" y="5593153"/>
            <a:ext cx="2053763" cy="1259490"/>
          </a:xfrm>
          <a:prstGeom prst="rect">
            <a:avLst/>
          </a:prstGeom>
        </p:spPr>
      </p:pic>
      <p:pic>
        <p:nvPicPr>
          <p:cNvPr id="11" name="Immagine 10">
            <a:extLst>
              <a:ext uri="{FF2B5EF4-FFF2-40B4-BE49-F238E27FC236}">
                <a16:creationId xmlns:a16="http://schemas.microsoft.com/office/drawing/2014/main" id="{58FB9DF8-C901-8C80-1E76-237AD2A65910}"/>
              </a:ext>
            </a:extLst>
          </p:cNvPr>
          <p:cNvPicPr>
            <a:picLocks noChangeAspect="1"/>
          </p:cNvPicPr>
          <p:nvPr/>
        </p:nvPicPr>
        <p:blipFill>
          <a:blip r:embed="rId5">
            <a:alphaModFix amt="48000"/>
          </a:blip>
          <a:stretch>
            <a:fillRect/>
          </a:stretch>
        </p:blipFill>
        <p:spPr>
          <a:xfrm>
            <a:off x="730386" y="203608"/>
            <a:ext cx="4237681" cy="1934030"/>
          </a:xfrm>
          <a:prstGeom prst="rect">
            <a:avLst/>
          </a:prstGeom>
        </p:spPr>
      </p:pic>
      <p:pic>
        <p:nvPicPr>
          <p:cNvPr id="13" name="Immagine 12">
            <a:extLst>
              <a:ext uri="{FF2B5EF4-FFF2-40B4-BE49-F238E27FC236}">
                <a16:creationId xmlns:a16="http://schemas.microsoft.com/office/drawing/2014/main" id="{F22996EE-7E6F-6A00-28D1-2BB945A03212}"/>
              </a:ext>
            </a:extLst>
          </p:cNvPr>
          <p:cNvPicPr>
            <a:picLocks noChangeAspect="1"/>
          </p:cNvPicPr>
          <p:nvPr/>
        </p:nvPicPr>
        <p:blipFill>
          <a:blip r:embed="rId5">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34829203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9DF66C6-6852-85E4-CBE6-373C4A2F2638}"/>
            </a:ext>
          </a:extLst>
        </p:cNvPr>
        <p:cNvGrpSpPr/>
        <p:nvPr/>
      </p:nvGrpSpPr>
      <p:grpSpPr>
        <a:xfrm>
          <a:off x="0" y="0"/>
          <a:ext cx="0" cy="0"/>
          <a:chOff x="0" y="0"/>
          <a:chExt cx="0" cy="0"/>
        </a:xfrm>
      </p:grpSpPr>
      <p:pic>
        <p:nvPicPr>
          <p:cNvPr id="6" name="Immagine 5">
            <a:extLst>
              <a:ext uri="{FF2B5EF4-FFF2-40B4-BE49-F238E27FC236}">
                <a16:creationId xmlns:a16="http://schemas.microsoft.com/office/drawing/2014/main" id="{EE52920A-804C-FF17-5E93-6257E53215AC}"/>
              </a:ext>
            </a:extLst>
          </p:cNvPr>
          <p:cNvPicPr>
            <a:picLocks noChangeAspect="1"/>
          </p:cNvPicPr>
          <p:nvPr/>
        </p:nvPicPr>
        <p:blipFill>
          <a:blip r:embed="rId3"/>
          <a:stretch>
            <a:fillRect/>
          </a:stretch>
        </p:blipFill>
        <p:spPr>
          <a:xfrm>
            <a:off x="6557485" y="-1"/>
            <a:ext cx="5634515" cy="4447309"/>
          </a:xfrm>
          <a:prstGeom prst="rect">
            <a:avLst/>
          </a:prstGeom>
        </p:spPr>
      </p:pic>
      <p:pic>
        <p:nvPicPr>
          <p:cNvPr id="8" name="Immagine 7">
            <a:extLst>
              <a:ext uri="{FF2B5EF4-FFF2-40B4-BE49-F238E27FC236}">
                <a16:creationId xmlns:a16="http://schemas.microsoft.com/office/drawing/2014/main" id="{FDF2CFB2-3716-D24E-AA6B-819E8954D0C6}"/>
              </a:ext>
            </a:extLst>
          </p:cNvPr>
          <p:cNvPicPr>
            <a:picLocks noChangeAspect="1"/>
          </p:cNvPicPr>
          <p:nvPr/>
        </p:nvPicPr>
        <p:blipFill>
          <a:blip r:embed="rId3"/>
          <a:stretch>
            <a:fillRect/>
          </a:stretch>
        </p:blipFill>
        <p:spPr>
          <a:xfrm>
            <a:off x="8402131" y="5915095"/>
            <a:ext cx="1145094" cy="903820"/>
          </a:xfrm>
          <a:prstGeom prst="rect">
            <a:avLst/>
          </a:prstGeom>
        </p:spPr>
      </p:pic>
      <p:pic>
        <p:nvPicPr>
          <p:cNvPr id="4" name="Immagine 3">
            <a:extLst>
              <a:ext uri="{FF2B5EF4-FFF2-40B4-BE49-F238E27FC236}">
                <a16:creationId xmlns:a16="http://schemas.microsoft.com/office/drawing/2014/main" id="{76BA1B96-163E-917F-C550-924190F6F0B1}"/>
              </a:ext>
            </a:extLst>
          </p:cNvPr>
          <p:cNvPicPr>
            <a:picLocks noChangeAspect="1"/>
          </p:cNvPicPr>
          <p:nvPr/>
        </p:nvPicPr>
        <p:blipFill>
          <a:blip r:embed="rId4">
            <a:alphaModFix amt="48000"/>
          </a:blip>
          <a:stretch>
            <a:fillRect/>
          </a:stretch>
        </p:blipFill>
        <p:spPr>
          <a:xfrm>
            <a:off x="730386" y="203608"/>
            <a:ext cx="2223271" cy="1934030"/>
          </a:xfrm>
          <a:prstGeom prst="rect">
            <a:avLst/>
          </a:prstGeom>
        </p:spPr>
      </p:pic>
      <p:pic>
        <p:nvPicPr>
          <p:cNvPr id="5" name="Immagine 4">
            <a:extLst>
              <a:ext uri="{FF2B5EF4-FFF2-40B4-BE49-F238E27FC236}">
                <a16:creationId xmlns:a16="http://schemas.microsoft.com/office/drawing/2014/main" id="{BFA423D2-7372-B240-0B57-35AD8B1E99DA}"/>
              </a:ext>
            </a:extLst>
          </p:cNvPr>
          <p:cNvPicPr>
            <a:picLocks noChangeAspect="1"/>
          </p:cNvPicPr>
          <p:nvPr/>
        </p:nvPicPr>
        <p:blipFill>
          <a:blip r:embed="rId5"/>
          <a:stretch>
            <a:fillRect/>
          </a:stretch>
        </p:blipFill>
        <p:spPr>
          <a:xfrm>
            <a:off x="4913086" y="1293690"/>
            <a:ext cx="6350000" cy="4732434"/>
          </a:xfrm>
          <a:prstGeom prst="rect">
            <a:avLst/>
          </a:prstGeom>
        </p:spPr>
      </p:pic>
      <p:pic>
        <p:nvPicPr>
          <p:cNvPr id="7" name="Picture 3">
            <a:extLst>
              <a:ext uri="{FF2B5EF4-FFF2-40B4-BE49-F238E27FC236}">
                <a16:creationId xmlns:a16="http://schemas.microsoft.com/office/drawing/2014/main" id="{27262E32-33C0-A682-7B3C-81052917BF8A}"/>
              </a:ext>
            </a:extLst>
          </p:cNvPr>
          <p:cNvPicPr>
            <a:picLocks noChangeAspect="1"/>
          </p:cNvPicPr>
          <p:nvPr/>
        </p:nvPicPr>
        <p:blipFill>
          <a:blip r:embed="rId6"/>
          <a:stretch>
            <a:fillRect/>
          </a:stretch>
        </p:blipFill>
        <p:spPr>
          <a:xfrm>
            <a:off x="1038114" y="3659907"/>
            <a:ext cx="2946058" cy="1934030"/>
          </a:xfrm>
          <a:prstGeom prst="rect">
            <a:avLst/>
          </a:prstGeom>
        </p:spPr>
      </p:pic>
      <p:sp>
        <p:nvSpPr>
          <p:cNvPr id="10" name="CasellaDiTesto 9">
            <a:extLst>
              <a:ext uri="{FF2B5EF4-FFF2-40B4-BE49-F238E27FC236}">
                <a16:creationId xmlns:a16="http://schemas.microsoft.com/office/drawing/2014/main" id="{01264B08-C3BB-319E-C0A0-1729D97A9F84}"/>
              </a:ext>
            </a:extLst>
          </p:cNvPr>
          <p:cNvSpPr txBox="1"/>
          <p:nvPr/>
        </p:nvSpPr>
        <p:spPr>
          <a:xfrm>
            <a:off x="4913086" y="5915095"/>
            <a:ext cx="6096000" cy="307777"/>
          </a:xfrm>
          <a:prstGeom prst="rect">
            <a:avLst/>
          </a:prstGeom>
          <a:noFill/>
        </p:spPr>
        <p:txBody>
          <a:bodyPr wrap="square">
            <a:spAutoFit/>
          </a:bodyPr>
          <a:lstStyle/>
          <a:p>
            <a:r>
              <a:rPr lang="en-GB" sz="1400" dirty="0">
                <a:effectLst/>
                <a:latin typeface="Calibri" panose="020F0502020204030204" pitchFamily="34" charset="0"/>
                <a:ea typeface="Calibri" panose="020F0502020204030204" pitchFamily="34" charset="0"/>
              </a:rPr>
              <a:t>N=2298 </a:t>
            </a:r>
            <a:endParaRPr lang="en-GB" sz="1400" dirty="0"/>
          </a:p>
        </p:txBody>
      </p:sp>
    </p:spTree>
    <p:extLst>
      <p:ext uri="{BB962C8B-B14F-4D97-AF65-F5344CB8AC3E}">
        <p14:creationId xmlns:p14="http://schemas.microsoft.com/office/powerpoint/2010/main" val="6904475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9B9D4B3-B881-4A9C-8291-A1CACBA0C565}"/>
            </a:ext>
          </a:extLst>
        </p:cNvPr>
        <p:cNvGrpSpPr/>
        <p:nvPr/>
      </p:nvGrpSpPr>
      <p:grpSpPr>
        <a:xfrm>
          <a:off x="0" y="0"/>
          <a:ext cx="0" cy="0"/>
          <a:chOff x="0" y="0"/>
          <a:chExt cx="0" cy="0"/>
        </a:xfrm>
      </p:grpSpPr>
      <p:pic>
        <p:nvPicPr>
          <p:cNvPr id="6" name="Immagine 5">
            <a:extLst>
              <a:ext uri="{FF2B5EF4-FFF2-40B4-BE49-F238E27FC236}">
                <a16:creationId xmlns:a16="http://schemas.microsoft.com/office/drawing/2014/main" id="{1563F355-E505-1D1E-DB92-D31BB75CEBE9}"/>
              </a:ext>
            </a:extLst>
          </p:cNvPr>
          <p:cNvPicPr>
            <a:picLocks noChangeAspect="1"/>
          </p:cNvPicPr>
          <p:nvPr/>
        </p:nvPicPr>
        <p:blipFill>
          <a:blip r:embed="rId3"/>
          <a:stretch>
            <a:fillRect/>
          </a:stretch>
        </p:blipFill>
        <p:spPr>
          <a:xfrm>
            <a:off x="6557485" y="-1"/>
            <a:ext cx="5634515" cy="4447309"/>
          </a:xfrm>
          <a:prstGeom prst="rect">
            <a:avLst/>
          </a:prstGeom>
        </p:spPr>
      </p:pic>
      <p:pic>
        <p:nvPicPr>
          <p:cNvPr id="8" name="Immagine 7">
            <a:extLst>
              <a:ext uri="{FF2B5EF4-FFF2-40B4-BE49-F238E27FC236}">
                <a16:creationId xmlns:a16="http://schemas.microsoft.com/office/drawing/2014/main" id="{B45D9573-CF1D-2E9F-2E95-B3B128D06B10}"/>
              </a:ext>
            </a:extLst>
          </p:cNvPr>
          <p:cNvPicPr>
            <a:picLocks noChangeAspect="1"/>
          </p:cNvPicPr>
          <p:nvPr/>
        </p:nvPicPr>
        <p:blipFill>
          <a:blip r:embed="rId3"/>
          <a:stretch>
            <a:fillRect/>
          </a:stretch>
        </p:blipFill>
        <p:spPr>
          <a:xfrm>
            <a:off x="9075462" y="5903760"/>
            <a:ext cx="2811738" cy="903820"/>
          </a:xfrm>
          <a:prstGeom prst="rect">
            <a:avLst/>
          </a:prstGeom>
        </p:spPr>
      </p:pic>
      <p:pic>
        <p:nvPicPr>
          <p:cNvPr id="6146" name="Picture 2" descr="Values, norms, and signature | Tilburg University">
            <a:extLst>
              <a:ext uri="{FF2B5EF4-FFF2-40B4-BE49-F238E27FC236}">
                <a16:creationId xmlns:a16="http://schemas.microsoft.com/office/drawing/2014/main" id="{C043CDBF-2B7E-CB82-EDB1-ED6C60B263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984" y="3429000"/>
            <a:ext cx="1702090" cy="2346002"/>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a:extLst>
              <a:ext uri="{FF2B5EF4-FFF2-40B4-BE49-F238E27FC236}">
                <a16:creationId xmlns:a16="http://schemas.microsoft.com/office/drawing/2014/main" id="{1CCC216F-4DB9-0012-48F2-225FD5FA5983}"/>
              </a:ext>
            </a:extLst>
          </p:cNvPr>
          <p:cNvPicPr>
            <a:picLocks noChangeAspect="1"/>
          </p:cNvPicPr>
          <p:nvPr/>
        </p:nvPicPr>
        <p:blipFill>
          <a:blip r:embed="rId5"/>
          <a:stretch>
            <a:fillRect/>
          </a:stretch>
        </p:blipFill>
        <p:spPr>
          <a:xfrm>
            <a:off x="4905675" y="543"/>
            <a:ext cx="5805494" cy="6858000"/>
          </a:xfrm>
          <a:prstGeom prst="rect">
            <a:avLst/>
          </a:prstGeom>
        </p:spPr>
      </p:pic>
      <p:pic>
        <p:nvPicPr>
          <p:cNvPr id="7" name="Immagine 6">
            <a:extLst>
              <a:ext uri="{FF2B5EF4-FFF2-40B4-BE49-F238E27FC236}">
                <a16:creationId xmlns:a16="http://schemas.microsoft.com/office/drawing/2014/main" id="{D69F366B-6469-6511-DAAD-2F7A4CB18920}"/>
              </a:ext>
            </a:extLst>
          </p:cNvPr>
          <p:cNvPicPr>
            <a:picLocks noChangeAspect="1"/>
          </p:cNvPicPr>
          <p:nvPr/>
        </p:nvPicPr>
        <p:blipFill>
          <a:blip r:embed="rId6"/>
          <a:stretch>
            <a:fillRect/>
          </a:stretch>
        </p:blipFill>
        <p:spPr>
          <a:xfrm>
            <a:off x="3540340" y="1645295"/>
            <a:ext cx="1365335" cy="3084647"/>
          </a:xfrm>
          <a:prstGeom prst="rect">
            <a:avLst/>
          </a:prstGeom>
        </p:spPr>
      </p:pic>
      <p:pic>
        <p:nvPicPr>
          <p:cNvPr id="9" name="Immagine 8">
            <a:extLst>
              <a:ext uri="{FF2B5EF4-FFF2-40B4-BE49-F238E27FC236}">
                <a16:creationId xmlns:a16="http://schemas.microsoft.com/office/drawing/2014/main" id="{37427018-3364-D6D9-E0B3-EF5B1823DF84}"/>
              </a:ext>
            </a:extLst>
          </p:cNvPr>
          <p:cNvPicPr>
            <a:picLocks noChangeAspect="1"/>
          </p:cNvPicPr>
          <p:nvPr/>
        </p:nvPicPr>
        <p:blipFill>
          <a:blip r:embed="rId7">
            <a:alphaModFix amt="48000"/>
          </a:blip>
          <a:stretch>
            <a:fillRect/>
          </a:stretch>
        </p:blipFill>
        <p:spPr>
          <a:xfrm>
            <a:off x="730386" y="203608"/>
            <a:ext cx="2346643" cy="1934030"/>
          </a:xfrm>
          <a:prstGeom prst="rect">
            <a:avLst/>
          </a:prstGeom>
        </p:spPr>
      </p:pic>
    </p:spTree>
    <p:extLst>
      <p:ext uri="{BB962C8B-B14F-4D97-AF65-F5344CB8AC3E}">
        <p14:creationId xmlns:p14="http://schemas.microsoft.com/office/powerpoint/2010/main" val="12926985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324A582-F69E-8C1C-5899-838DBD2F1786}"/>
            </a:ext>
          </a:extLst>
        </p:cNvPr>
        <p:cNvGrpSpPr/>
        <p:nvPr/>
      </p:nvGrpSpPr>
      <p:grpSpPr>
        <a:xfrm>
          <a:off x="0" y="0"/>
          <a:ext cx="0" cy="0"/>
          <a:chOff x="0" y="0"/>
          <a:chExt cx="0" cy="0"/>
        </a:xfrm>
      </p:grpSpPr>
      <p:pic>
        <p:nvPicPr>
          <p:cNvPr id="6" name="Immagine 5">
            <a:extLst>
              <a:ext uri="{FF2B5EF4-FFF2-40B4-BE49-F238E27FC236}">
                <a16:creationId xmlns:a16="http://schemas.microsoft.com/office/drawing/2014/main" id="{72E0E26F-E66F-E7B5-417B-CF3604BDE0CE}"/>
              </a:ext>
            </a:extLst>
          </p:cNvPr>
          <p:cNvPicPr>
            <a:picLocks noChangeAspect="1"/>
          </p:cNvPicPr>
          <p:nvPr/>
        </p:nvPicPr>
        <p:blipFill>
          <a:blip r:embed="rId3"/>
          <a:stretch>
            <a:fillRect/>
          </a:stretch>
        </p:blipFill>
        <p:spPr>
          <a:xfrm>
            <a:off x="6557485" y="-1"/>
            <a:ext cx="5634515" cy="4447309"/>
          </a:xfrm>
          <a:prstGeom prst="rect">
            <a:avLst/>
          </a:prstGeom>
        </p:spPr>
      </p:pic>
      <p:pic>
        <p:nvPicPr>
          <p:cNvPr id="8" name="Immagine 7">
            <a:extLst>
              <a:ext uri="{FF2B5EF4-FFF2-40B4-BE49-F238E27FC236}">
                <a16:creationId xmlns:a16="http://schemas.microsoft.com/office/drawing/2014/main" id="{D2D2AE61-3F34-CC40-25BA-69EC78EEDD10}"/>
              </a:ext>
            </a:extLst>
          </p:cNvPr>
          <p:cNvPicPr>
            <a:picLocks noChangeAspect="1"/>
          </p:cNvPicPr>
          <p:nvPr/>
        </p:nvPicPr>
        <p:blipFill>
          <a:blip r:embed="rId3"/>
          <a:stretch>
            <a:fillRect/>
          </a:stretch>
        </p:blipFill>
        <p:spPr>
          <a:xfrm>
            <a:off x="9075462" y="5903760"/>
            <a:ext cx="2811738" cy="903820"/>
          </a:xfrm>
          <a:prstGeom prst="rect">
            <a:avLst/>
          </a:prstGeom>
        </p:spPr>
      </p:pic>
      <p:pic>
        <p:nvPicPr>
          <p:cNvPr id="6146" name="Picture 2" descr="Values, norms, and signature | Tilburg University">
            <a:extLst>
              <a:ext uri="{FF2B5EF4-FFF2-40B4-BE49-F238E27FC236}">
                <a16:creationId xmlns:a16="http://schemas.microsoft.com/office/drawing/2014/main" id="{A27C7EA9-191A-8D5A-7628-769CF1C0B5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984" y="3429000"/>
            <a:ext cx="1702090" cy="2346002"/>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E4D93102-3C1F-0FE0-FF06-B4CE1ADA9F73}"/>
              </a:ext>
            </a:extLst>
          </p:cNvPr>
          <p:cNvPicPr>
            <a:picLocks noChangeAspect="1"/>
          </p:cNvPicPr>
          <p:nvPr/>
        </p:nvPicPr>
        <p:blipFill>
          <a:blip r:embed="rId5"/>
          <a:stretch>
            <a:fillRect/>
          </a:stretch>
        </p:blipFill>
        <p:spPr>
          <a:xfrm>
            <a:off x="4815669" y="324195"/>
            <a:ext cx="7376331" cy="6375863"/>
          </a:xfrm>
          <a:prstGeom prst="rect">
            <a:avLst/>
          </a:prstGeom>
        </p:spPr>
      </p:pic>
      <p:pic>
        <p:nvPicPr>
          <p:cNvPr id="5" name="Immagine 4">
            <a:extLst>
              <a:ext uri="{FF2B5EF4-FFF2-40B4-BE49-F238E27FC236}">
                <a16:creationId xmlns:a16="http://schemas.microsoft.com/office/drawing/2014/main" id="{0BA18312-6E44-86D3-0FA5-E134B5B4289B}"/>
              </a:ext>
            </a:extLst>
          </p:cNvPr>
          <p:cNvPicPr>
            <a:picLocks noChangeAspect="1"/>
          </p:cNvPicPr>
          <p:nvPr/>
        </p:nvPicPr>
        <p:blipFill>
          <a:blip r:embed="rId6">
            <a:alphaModFix amt="48000"/>
          </a:blip>
          <a:stretch>
            <a:fillRect/>
          </a:stretch>
        </p:blipFill>
        <p:spPr>
          <a:xfrm>
            <a:off x="730386" y="203608"/>
            <a:ext cx="3986757" cy="1934030"/>
          </a:xfrm>
          <a:prstGeom prst="rect">
            <a:avLst/>
          </a:prstGeom>
        </p:spPr>
      </p:pic>
      <p:pic>
        <p:nvPicPr>
          <p:cNvPr id="9" name="Immagine 8">
            <a:extLst>
              <a:ext uri="{FF2B5EF4-FFF2-40B4-BE49-F238E27FC236}">
                <a16:creationId xmlns:a16="http://schemas.microsoft.com/office/drawing/2014/main" id="{4C829208-DF18-8A3E-E756-D4B06A312AB8}"/>
              </a:ext>
            </a:extLst>
          </p:cNvPr>
          <p:cNvPicPr>
            <a:picLocks noChangeAspect="1"/>
          </p:cNvPicPr>
          <p:nvPr/>
        </p:nvPicPr>
        <p:blipFill>
          <a:blip r:embed="rId6">
            <a:alphaModFix amt="48000"/>
          </a:blip>
          <a:stretch>
            <a:fillRect/>
          </a:stretch>
        </p:blipFill>
        <p:spPr>
          <a:xfrm>
            <a:off x="882786" y="356008"/>
            <a:ext cx="3986757" cy="1934030"/>
          </a:xfrm>
          <a:prstGeom prst="rect">
            <a:avLst/>
          </a:prstGeom>
        </p:spPr>
      </p:pic>
    </p:spTree>
    <p:extLst>
      <p:ext uri="{BB962C8B-B14F-4D97-AF65-F5344CB8AC3E}">
        <p14:creationId xmlns:p14="http://schemas.microsoft.com/office/powerpoint/2010/main" val="3395529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7C64709-E55C-EBB1-2EF2-B1728B12E7C0}"/>
            </a:ext>
          </a:extLst>
        </p:cNvPr>
        <p:cNvGrpSpPr/>
        <p:nvPr/>
      </p:nvGrpSpPr>
      <p:grpSpPr>
        <a:xfrm>
          <a:off x="0" y="0"/>
          <a:ext cx="0" cy="0"/>
          <a:chOff x="0" y="0"/>
          <a:chExt cx="0" cy="0"/>
        </a:xfrm>
      </p:grpSpPr>
      <p:pic>
        <p:nvPicPr>
          <p:cNvPr id="6" name="Immagine 5">
            <a:extLst>
              <a:ext uri="{FF2B5EF4-FFF2-40B4-BE49-F238E27FC236}">
                <a16:creationId xmlns:a16="http://schemas.microsoft.com/office/drawing/2014/main" id="{5E378F9E-0A07-A140-2D60-A11BCF466CC8}"/>
              </a:ext>
            </a:extLst>
          </p:cNvPr>
          <p:cNvPicPr>
            <a:picLocks noChangeAspect="1"/>
          </p:cNvPicPr>
          <p:nvPr/>
        </p:nvPicPr>
        <p:blipFill>
          <a:blip r:embed="rId3"/>
          <a:stretch>
            <a:fillRect/>
          </a:stretch>
        </p:blipFill>
        <p:spPr>
          <a:xfrm>
            <a:off x="6557485" y="-1"/>
            <a:ext cx="5634515" cy="4447309"/>
          </a:xfrm>
          <a:prstGeom prst="rect">
            <a:avLst/>
          </a:prstGeom>
        </p:spPr>
      </p:pic>
      <p:pic>
        <p:nvPicPr>
          <p:cNvPr id="8" name="Immagine 7">
            <a:extLst>
              <a:ext uri="{FF2B5EF4-FFF2-40B4-BE49-F238E27FC236}">
                <a16:creationId xmlns:a16="http://schemas.microsoft.com/office/drawing/2014/main" id="{CF098699-62AA-2EC1-564D-55A56452D5B0}"/>
              </a:ext>
            </a:extLst>
          </p:cNvPr>
          <p:cNvPicPr>
            <a:picLocks noChangeAspect="1"/>
          </p:cNvPicPr>
          <p:nvPr/>
        </p:nvPicPr>
        <p:blipFill>
          <a:blip r:embed="rId3"/>
          <a:stretch>
            <a:fillRect/>
          </a:stretch>
        </p:blipFill>
        <p:spPr>
          <a:xfrm>
            <a:off x="8354291" y="5903760"/>
            <a:ext cx="3532909" cy="903820"/>
          </a:xfrm>
          <a:prstGeom prst="rect">
            <a:avLst/>
          </a:prstGeom>
        </p:spPr>
      </p:pic>
      <p:pic>
        <p:nvPicPr>
          <p:cNvPr id="6146" name="Picture 2" descr="Values, norms, and signature | Tilburg University">
            <a:extLst>
              <a:ext uri="{FF2B5EF4-FFF2-40B4-BE49-F238E27FC236}">
                <a16:creationId xmlns:a16="http://schemas.microsoft.com/office/drawing/2014/main" id="{D9697D87-7FC8-E186-9A2B-3AD8828CF2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7241" y="2822170"/>
            <a:ext cx="1702090" cy="2346002"/>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a:extLst>
              <a:ext uri="{FF2B5EF4-FFF2-40B4-BE49-F238E27FC236}">
                <a16:creationId xmlns:a16="http://schemas.microsoft.com/office/drawing/2014/main" id="{F9030AA6-DFF1-7E4E-30A8-570DA8F40206}"/>
              </a:ext>
            </a:extLst>
          </p:cNvPr>
          <p:cNvPicPr>
            <a:picLocks noChangeAspect="1"/>
          </p:cNvPicPr>
          <p:nvPr/>
        </p:nvPicPr>
        <p:blipFill>
          <a:blip r:embed="rId5"/>
          <a:stretch>
            <a:fillRect/>
          </a:stretch>
        </p:blipFill>
        <p:spPr>
          <a:xfrm>
            <a:off x="2844146" y="2443397"/>
            <a:ext cx="9273039" cy="3765666"/>
          </a:xfrm>
          <a:prstGeom prst="rect">
            <a:avLst/>
          </a:prstGeom>
        </p:spPr>
      </p:pic>
      <p:pic>
        <p:nvPicPr>
          <p:cNvPr id="9" name="Immagine 8">
            <a:extLst>
              <a:ext uri="{FF2B5EF4-FFF2-40B4-BE49-F238E27FC236}">
                <a16:creationId xmlns:a16="http://schemas.microsoft.com/office/drawing/2014/main" id="{14BF65D8-1BB1-7E76-3191-6EF63098CD33}"/>
              </a:ext>
            </a:extLst>
          </p:cNvPr>
          <p:cNvPicPr>
            <a:picLocks noChangeAspect="1"/>
          </p:cNvPicPr>
          <p:nvPr/>
        </p:nvPicPr>
        <p:blipFill>
          <a:blip r:embed="rId6">
            <a:alphaModFix amt="48000"/>
          </a:blip>
          <a:stretch>
            <a:fillRect/>
          </a:stretch>
        </p:blipFill>
        <p:spPr>
          <a:xfrm>
            <a:off x="730386" y="203608"/>
            <a:ext cx="3986757" cy="1934030"/>
          </a:xfrm>
          <a:prstGeom prst="rect">
            <a:avLst/>
          </a:prstGeom>
        </p:spPr>
      </p:pic>
    </p:spTree>
    <p:extLst>
      <p:ext uri="{BB962C8B-B14F-4D97-AF65-F5344CB8AC3E}">
        <p14:creationId xmlns:p14="http://schemas.microsoft.com/office/powerpoint/2010/main" val="1098396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4A6942E-367D-45A7-EC62-9FA29F5169D3}"/>
            </a:ext>
          </a:extLst>
        </p:cNvPr>
        <p:cNvGrpSpPr/>
        <p:nvPr/>
      </p:nvGrpSpPr>
      <p:grpSpPr>
        <a:xfrm>
          <a:off x="0" y="0"/>
          <a:ext cx="0" cy="0"/>
          <a:chOff x="0" y="0"/>
          <a:chExt cx="0" cy="0"/>
        </a:xfrm>
      </p:grpSpPr>
      <p:pic>
        <p:nvPicPr>
          <p:cNvPr id="6" name="Immagine 5">
            <a:extLst>
              <a:ext uri="{FF2B5EF4-FFF2-40B4-BE49-F238E27FC236}">
                <a16:creationId xmlns:a16="http://schemas.microsoft.com/office/drawing/2014/main" id="{F941A27A-A457-91B4-98CF-000AEABAFEA4}"/>
              </a:ext>
            </a:extLst>
          </p:cNvPr>
          <p:cNvPicPr>
            <a:picLocks noChangeAspect="1"/>
          </p:cNvPicPr>
          <p:nvPr/>
        </p:nvPicPr>
        <p:blipFill>
          <a:blip r:embed="rId3"/>
          <a:stretch>
            <a:fillRect/>
          </a:stretch>
        </p:blipFill>
        <p:spPr>
          <a:xfrm>
            <a:off x="6557485" y="-1"/>
            <a:ext cx="5634515" cy="4447309"/>
          </a:xfrm>
          <a:prstGeom prst="rect">
            <a:avLst/>
          </a:prstGeom>
        </p:spPr>
      </p:pic>
      <p:pic>
        <p:nvPicPr>
          <p:cNvPr id="8" name="Immagine 7">
            <a:extLst>
              <a:ext uri="{FF2B5EF4-FFF2-40B4-BE49-F238E27FC236}">
                <a16:creationId xmlns:a16="http://schemas.microsoft.com/office/drawing/2014/main" id="{B753992A-CCC5-3BE1-71B7-ED2DD247F7BD}"/>
              </a:ext>
            </a:extLst>
          </p:cNvPr>
          <p:cNvPicPr>
            <a:picLocks noChangeAspect="1"/>
          </p:cNvPicPr>
          <p:nvPr/>
        </p:nvPicPr>
        <p:blipFill>
          <a:blip r:embed="rId3"/>
          <a:stretch>
            <a:fillRect/>
          </a:stretch>
        </p:blipFill>
        <p:spPr>
          <a:xfrm>
            <a:off x="8354291" y="5903760"/>
            <a:ext cx="3532909" cy="903820"/>
          </a:xfrm>
          <a:prstGeom prst="rect">
            <a:avLst/>
          </a:prstGeom>
        </p:spPr>
      </p:pic>
      <p:pic>
        <p:nvPicPr>
          <p:cNvPr id="6146" name="Picture 2" descr="Values, norms, and signature | Tilburg University">
            <a:extLst>
              <a:ext uri="{FF2B5EF4-FFF2-40B4-BE49-F238E27FC236}">
                <a16:creationId xmlns:a16="http://schemas.microsoft.com/office/drawing/2014/main" id="{55019BC6-615C-19B6-E9F7-0488EEE947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984" y="3429000"/>
            <a:ext cx="1702090" cy="2346002"/>
          </a:xfrm>
          <a:prstGeom prst="rect">
            <a:avLst/>
          </a:prstGeom>
          <a:noFill/>
          <a:extLst>
            <a:ext uri="{909E8E84-426E-40DD-AFC4-6F175D3DCCD1}">
              <a14:hiddenFill xmlns:a14="http://schemas.microsoft.com/office/drawing/2010/main">
                <a:solidFill>
                  <a:srgbClr val="FFFFFF"/>
                </a:solidFill>
              </a14:hiddenFill>
            </a:ext>
          </a:extLst>
        </p:spPr>
      </p:pic>
      <p:pic>
        <p:nvPicPr>
          <p:cNvPr id="7" name="Immagine 6">
            <a:extLst>
              <a:ext uri="{FF2B5EF4-FFF2-40B4-BE49-F238E27FC236}">
                <a16:creationId xmlns:a16="http://schemas.microsoft.com/office/drawing/2014/main" id="{D61E2400-1451-6EFD-B0C0-65925FED74B1}"/>
              </a:ext>
            </a:extLst>
          </p:cNvPr>
          <p:cNvPicPr>
            <a:picLocks noChangeAspect="1"/>
          </p:cNvPicPr>
          <p:nvPr/>
        </p:nvPicPr>
        <p:blipFill>
          <a:blip r:embed="rId5"/>
          <a:stretch>
            <a:fillRect/>
          </a:stretch>
        </p:blipFill>
        <p:spPr>
          <a:xfrm>
            <a:off x="3048185" y="878773"/>
            <a:ext cx="8456630" cy="5100454"/>
          </a:xfrm>
          <a:prstGeom prst="rect">
            <a:avLst/>
          </a:prstGeom>
        </p:spPr>
      </p:pic>
      <p:pic>
        <p:nvPicPr>
          <p:cNvPr id="2" name="Immagine 1">
            <a:extLst>
              <a:ext uri="{FF2B5EF4-FFF2-40B4-BE49-F238E27FC236}">
                <a16:creationId xmlns:a16="http://schemas.microsoft.com/office/drawing/2014/main" id="{532A083D-8B37-FB44-4544-1BFD89C84AC4}"/>
              </a:ext>
            </a:extLst>
          </p:cNvPr>
          <p:cNvPicPr>
            <a:picLocks noChangeAspect="1"/>
          </p:cNvPicPr>
          <p:nvPr/>
        </p:nvPicPr>
        <p:blipFill>
          <a:blip r:embed="rId6">
            <a:alphaModFix amt="48000"/>
          </a:blip>
          <a:stretch>
            <a:fillRect/>
          </a:stretch>
        </p:blipFill>
        <p:spPr>
          <a:xfrm>
            <a:off x="730387" y="203608"/>
            <a:ext cx="2266814" cy="1934030"/>
          </a:xfrm>
          <a:prstGeom prst="rect">
            <a:avLst/>
          </a:prstGeom>
        </p:spPr>
      </p:pic>
    </p:spTree>
    <p:extLst>
      <p:ext uri="{BB962C8B-B14F-4D97-AF65-F5344CB8AC3E}">
        <p14:creationId xmlns:p14="http://schemas.microsoft.com/office/powerpoint/2010/main" val="2183251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6EB1011-D09D-ACE9-1B53-E9D7C0AB6415}"/>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F784DA7-273C-CE7F-A19E-B4BA804E4E58}"/>
              </a:ext>
            </a:extLst>
          </p:cNvPr>
          <p:cNvSpPr>
            <a:spLocks noGrp="1"/>
          </p:cNvSpPr>
          <p:nvPr>
            <p:ph type="ctrTitle"/>
          </p:nvPr>
        </p:nvSpPr>
        <p:spPr>
          <a:xfrm>
            <a:off x="1079965" y="2230155"/>
            <a:ext cx="7423956" cy="4627845"/>
          </a:xfrm>
        </p:spPr>
        <p:txBody>
          <a:bodyPr anchor="t" anchorCtr="0">
            <a:normAutofit/>
          </a:bodyPr>
          <a:lstStyle/>
          <a:p>
            <a:pPr algn="l"/>
            <a:r>
              <a:rPr lang="en-GB" sz="3600" b="1">
                <a:solidFill>
                  <a:srgbClr val="F17E45"/>
                </a:solidFill>
                <a:latin typeface="Century Gothic" panose="020B0502020202020204" pitchFamily="34" charset="0"/>
              </a:rPr>
              <a:t>2. What are European values?</a:t>
            </a:r>
            <a:br>
              <a:rPr lang="it-IT" sz="3600" b="1">
                <a:solidFill>
                  <a:srgbClr val="51578B"/>
                </a:solidFill>
                <a:latin typeface="Century Gothic" panose="020B0502020202020204" pitchFamily="34" charset="0"/>
              </a:rPr>
            </a:br>
            <a:r>
              <a:rPr lang="it-IT" sz="1050" b="1">
                <a:solidFill>
                  <a:srgbClr val="51578B"/>
                </a:solidFill>
                <a:latin typeface="Century Gothic" panose="020B0502020202020204" pitchFamily="34" charset="0"/>
              </a:rPr>
              <a:t>   </a:t>
            </a:r>
            <a:br>
              <a:rPr lang="it-IT" sz="3600" b="1">
                <a:solidFill>
                  <a:srgbClr val="51578B"/>
                </a:solidFill>
                <a:latin typeface="Century Gothic" panose="020B0502020202020204" pitchFamily="34" charset="0"/>
              </a:rPr>
            </a:br>
            <a:r>
              <a:rPr lang="en-GB" sz="2700">
                <a:solidFill>
                  <a:srgbClr val="05488C"/>
                </a:solidFill>
                <a:latin typeface="Century Gothic" panose="020B0502020202020204" pitchFamily="34" charset="0"/>
              </a:rPr>
              <a:t>Many of the challenges related to above seem to point to </a:t>
            </a:r>
            <a:r>
              <a:rPr lang="en-GB" sz="2700" b="1">
                <a:solidFill>
                  <a:srgbClr val="05488C"/>
                </a:solidFill>
                <a:latin typeface="Century Gothic" panose="020B0502020202020204" pitchFamily="34" charset="0"/>
              </a:rPr>
              <a:t>the need for more public, transparent debate</a:t>
            </a:r>
            <a:r>
              <a:rPr lang="en-GB" sz="2700">
                <a:solidFill>
                  <a:srgbClr val="05488C"/>
                </a:solidFill>
                <a:latin typeface="Century Gothic" panose="020B0502020202020204" pitchFamily="34" charset="0"/>
              </a:rPr>
              <a:t>, in a shared public sphere. For this, we need indeed to engage civically and be active European citizens who are willing to discuss complex matters together.</a:t>
            </a:r>
            <a:br>
              <a:rPr lang="en-GB" sz="2700">
                <a:solidFill>
                  <a:srgbClr val="05488C"/>
                </a:solidFill>
                <a:latin typeface="Century Gothic" panose="020B0502020202020204" pitchFamily="34" charset="0"/>
              </a:rPr>
            </a:br>
            <a:br>
              <a:rPr lang="en-GB" sz="270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pic>
        <p:nvPicPr>
          <p:cNvPr id="7" name="Immagine 6">
            <a:extLst>
              <a:ext uri="{FF2B5EF4-FFF2-40B4-BE49-F238E27FC236}">
                <a16:creationId xmlns:a16="http://schemas.microsoft.com/office/drawing/2014/main" id="{BABA8FC0-E98B-6819-0E54-5EB79C2BA591}"/>
              </a:ext>
            </a:extLst>
          </p:cNvPr>
          <p:cNvPicPr>
            <a:picLocks noChangeAspect="1"/>
          </p:cNvPicPr>
          <p:nvPr/>
        </p:nvPicPr>
        <p:blipFill>
          <a:blip r:embed="rId3"/>
          <a:stretch>
            <a:fillRect/>
          </a:stretch>
        </p:blipFill>
        <p:spPr>
          <a:xfrm>
            <a:off x="4343401" y="5430492"/>
            <a:ext cx="3168705" cy="1427508"/>
          </a:xfrm>
          <a:prstGeom prst="rect">
            <a:avLst/>
          </a:prstGeom>
        </p:spPr>
      </p:pic>
      <p:pic>
        <p:nvPicPr>
          <p:cNvPr id="8" name="Immagine 7">
            <a:extLst>
              <a:ext uri="{FF2B5EF4-FFF2-40B4-BE49-F238E27FC236}">
                <a16:creationId xmlns:a16="http://schemas.microsoft.com/office/drawing/2014/main" id="{7E438140-E0DF-F999-66A5-BE5059031B55}"/>
              </a:ext>
            </a:extLst>
          </p:cNvPr>
          <p:cNvPicPr>
            <a:picLocks noChangeAspect="1"/>
          </p:cNvPicPr>
          <p:nvPr/>
        </p:nvPicPr>
        <p:blipFill>
          <a:blip r:embed="rId4">
            <a:alphaModFix amt="48000"/>
          </a:blip>
          <a:stretch>
            <a:fillRect/>
          </a:stretch>
        </p:blipFill>
        <p:spPr>
          <a:xfrm>
            <a:off x="863900" y="296125"/>
            <a:ext cx="3986757" cy="1934030"/>
          </a:xfrm>
          <a:prstGeom prst="rect">
            <a:avLst/>
          </a:prstGeom>
        </p:spPr>
      </p:pic>
      <p:pic>
        <p:nvPicPr>
          <p:cNvPr id="4" name="Picture 3">
            <a:extLst>
              <a:ext uri="{FF2B5EF4-FFF2-40B4-BE49-F238E27FC236}">
                <a16:creationId xmlns:a16="http://schemas.microsoft.com/office/drawing/2014/main" id="{ED002D52-ED13-7EAE-1F22-1B62126F1D48}"/>
              </a:ext>
            </a:extLst>
          </p:cNvPr>
          <p:cNvPicPr>
            <a:picLocks noChangeAspect="1"/>
          </p:cNvPicPr>
          <p:nvPr/>
        </p:nvPicPr>
        <p:blipFill>
          <a:blip r:embed="rId5"/>
          <a:stretch>
            <a:fillRect/>
          </a:stretch>
        </p:blipFill>
        <p:spPr>
          <a:xfrm>
            <a:off x="8717281" y="2735975"/>
            <a:ext cx="1739691" cy="1386049"/>
          </a:xfrm>
          <a:prstGeom prst="rect">
            <a:avLst/>
          </a:prstGeom>
        </p:spPr>
      </p:pic>
      <p:pic>
        <p:nvPicPr>
          <p:cNvPr id="6" name="Picture 5">
            <a:extLst>
              <a:ext uri="{FF2B5EF4-FFF2-40B4-BE49-F238E27FC236}">
                <a16:creationId xmlns:a16="http://schemas.microsoft.com/office/drawing/2014/main" id="{9A4C8EDC-988A-13FE-F2EC-35F545B560C5}"/>
              </a:ext>
            </a:extLst>
          </p:cNvPr>
          <p:cNvPicPr>
            <a:picLocks noChangeAspect="1"/>
          </p:cNvPicPr>
          <p:nvPr/>
        </p:nvPicPr>
        <p:blipFill>
          <a:blip r:embed="rId6"/>
          <a:stretch>
            <a:fillRect/>
          </a:stretch>
        </p:blipFill>
        <p:spPr>
          <a:xfrm>
            <a:off x="10492823" y="3028893"/>
            <a:ext cx="1238423" cy="800212"/>
          </a:xfrm>
          <a:prstGeom prst="rect">
            <a:avLst/>
          </a:prstGeom>
        </p:spPr>
      </p:pic>
      <p:pic>
        <p:nvPicPr>
          <p:cNvPr id="10" name="Picture 9">
            <a:extLst>
              <a:ext uri="{FF2B5EF4-FFF2-40B4-BE49-F238E27FC236}">
                <a16:creationId xmlns:a16="http://schemas.microsoft.com/office/drawing/2014/main" id="{36AF7C99-A6AF-C603-98AD-F1B3AAEC1846}"/>
              </a:ext>
            </a:extLst>
          </p:cNvPr>
          <p:cNvPicPr>
            <a:picLocks noChangeAspect="1"/>
          </p:cNvPicPr>
          <p:nvPr/>
        </p:nvPicPr>
        <p:blipFill>
          <a:blip r:embed="rId7"/>
          <a:stretch>
            <a:fillRect/>
          </a:stretch>
        </p:blipFill>
        <p:spPr>
          <a:xfrm>
            <a:off x="8719986" y="4396014"/>
            <a:ext cx="2283294" cy="1311681"/>
          </a:xfrm>
          <a:prstGeom prst="rect">
            <a:avLst/>
          </a:prstGeom>
        </p:spPr>
      </p:pic>
    </p:spTree>
    <p:extLst>
      <p:ext uri="{BB962C8B-B14F-4D97-AF65-F5344CB8AC3E}">
        <p14:creationId xmlns:p14="http://schemas.microsoft.com/office/powerpoint/2010/main" val="12722818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F7DE0D5-B3EC-3657-C263-525FA012C3CC}"/>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CC72ACF4-2F51-8DF0-966D-B2E0081B2FD1}"/>
              </a:ext>
            </a:extLst>
          </p:cNvPr>
          <p:cNvSpPr>
            <a:spLocks noGrp="1"/>
          </p:cNvSpPr>
          <p:nvPr>
            <p:ph type="ctrTitle"/>
          </p:nvPr>
        </p:nvSpPr>
        <p:spPr>
          <a:xfrm>
            <a:off x="1079965" y="2230155"/>
            <a:ext cx="10266908" cy="4627845"/>
          </a:xfrm>
        </p:spPr>
        <p:txBody>
          <a:bodyPr anchor="t" anchorCtr="0">
            <a:normAutofit/>
          </a:bodyPr>
          <a:lstStyle/>
          <a:p>
            <a:pPr algn="l"/>
            <a:r>
              <a:rPr lang="en-GB" sz="3600" b="1" dirty="0">
                <a:solidFill>
                  <a:srgbClr val="F17E45"/>
                </a:solidFill>
                <a:latin typeface="Century Gothic" panose="020B0502020202020204" pitchFamily="34" charset="0"/>
              </a:rPr>
              <a:t>3. European citizenship education</a:t>
            </a: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en-GB" sz="2400" dirty="0">
                <a:solidFill>
                  <a:srgbClr val="05488C"/>
                </a:solidFill>
                <a:latin typeface="Century Gothic" panose="020B0502020202020204" pitchFamily="34" charset="0"/>
              </a:rPr>
              <a:t>All three components of the term “European citizenship education” are contested. </a:t>
            </a: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sp>
        <p:nvSpPr>
          <p:cNvPr id="4" name="CasellaDiTesto 3">
            <a:extLst>
              <a:ext uri="{FF2B5EF4-FFF2-40B4-BE49-F238E27FC236}">
                <a16:creationId xmlns:a16="http://schemas.microsoft.com/office/drawing/2014/main" id="{494C986D-8F77-26CA-C4EC-7B7039949304}"/>
              </a:ext>
            </a:extLst>
          </p:cNvPr>
          <p:cNvSpPr txBox="1"/>
          <p:nvPr/>
        </p:nvSpPr>
        <p:spPr>
          <a:xfrm>
            <a:off x="2391987" y="3559065"/>
            <a:ext cx="9038013" cy="2246769"/>
          </a:xfrm>
          <a:prstGeom prst="rect">
            <a:avLst/>
          </a:prstGeom>
          <a:noFill/>
        </p:spPr>
        <p:txBody>
          <a:bodyPr wrap="square">
            <a:spAutoFit/>
          </a:bodyPr>
          <a:lstStyle/>
          <a:p>
            <a:r>
              <a:rPr lang="en-GB" sz="2000" b="1" dirty="0">
                <a:solidFill>
                  <a:srgbClr val="F17E45"/>
                </a:solidFill>
                <a:latin typeface="Century Gothic" panose="020B0502020202020204" pitchFamily="34" charset="0"/>
              </a:rPr>
              <a:t>What is “European”, </a:t>
            </a:r>
            <a:r>
              <a:rPr lang="en-GB" sz="2000" dirty="0">
                <a:solidFill>
                  <a:srgbClr val="F17E45"/>
                </a:solidFill>
                <a:latin typeface="Century Gothic" panose="020B0502020202020204" pitchFamily="34" charset="0"/>
              </a:rPr>
              <a:t>which values and identities are part of it and which are not? Is “European” different from “non-European” and why?</a:t>
            </a:r>
          </a:p>
          <a:p>
            <a:r>
              <a:rPr lang="en-GB" sz="2000" b="1" dirty="0">
                <a:solidFill>
                  <a:srgbClr val="F17E45"/>
                </a:solidFill>
                <a:latin typeface="Century Gothic" panose="020B0502020202020204" pitchFamily="34" charset="0"/>
              </a:rPr>
              <a:t>What is “citizenship”, </a:t>
            </a:r>
            <a:r>
              <a:rPr lang="en-GB" sz="2000" dirty="0">
                <a:solidFill>
                  <a:srgbClr val="F17E45"/>
                </a:solidFill>
                <a:latin typeface="Century Gothic" panose="020B0502020202020204" pitchFamily="34" charset="0"/>
              </a:rPr>
              <a:t>who is a citizen and whom is not?  Who is a “European citizen” and what does this entail?</a:t>
            </a:r>
          </a:p>
          <a:p>
            <a:r>
              <a:rPr lang="en-GB" sz="2000" b="1" dirty="0">
                <a:solidFill>
                  <a:srgbClr val="F17E45"/>
                </a:solidFill>
                <a:latin typeface="Century Gothic" panose="020B0502020202020204" pitchFamily="34" charset="0"/>
              </a:rPr>
              <a:t>What is “education”, </a:t>
            </a:r>
            <a:r>
              <a:rPr lang="en-GB" sz="2000" dirty="0">
                <a:solidFill>
                  <a:srgbClr val="F17E45"/>
                </a:solidFill>
                <a:latin typeface="Century Gothic" panose="020B0502020202020204" pitchFamily="34" charset="0"/>
              </a:rPr>
              <a:t>to what extent should it be driven by values and who defines those values? Should to EU be involved defining (national) education? </a:t>
            </a:r>
          </a:p>
        </p:txBody>
      </p:sp>
      <p:pic>
        <p:nvPicPr>
          <p:cNvPr id="5" name="Immagine 4">
            <a:extLst>
              <a:ext uri="{FF2B5EF4-FFF2-40B4-BE49-F238E27FC236}">
                <a16:creationId xmlns:a16="http://schemas.microsoft.com/office/drawing/2014/main" id="{A60BB041-45BE-E6FD-4D29-6275CDBE9035}"/>
              </a:ext>
            </a:extLst>
          </p:cNvPr>
          <p:cNvPicPr>
            <a:picLocks noChangeAspect="1"/>
          </p:cNvPicPr>
          <p:nvPr/>
        </p:nvPicPr>
        <p:blipFill>
          <a:blip r:embed="rId3"/>
          <a:stretch>
            <a:fillRect/>
          </a:stretch>
        </p:blipFill>
        <p:spPr>
          <a:xfrm>
            <a:off x="412865" y="4038526"/>
            <a:ext cx="1565563" cy="1985946"/>
          </a:xfrm>
          <a:prstGeom prst="rect">
            <a:avLst/>
          </a:prstGeom>
        </p:spPr>
      </p:pic>
      <p:sp>
        <p:nvSpPr>
          <p:cNvPr id="7" name="Fumetto: rettangolo con angoli arrotondati 6">
            <a:extLst>
              <a:ext uri="{FF2B5EF4-FFF2-40B4-BE49-F238E27FC236}">
                <a16:creationId xmlns:a16="http://schemas.microsoft.com/office/drawing/2014/main" id="{40561E1F-AAB1-5E04-01B4-02267D260044}"/>
              </a:ext>
            </a:extLst>
          </p:cNvPr>
          <p:cNvSpPr/>
          <p:nvPr/>
        </p:nvSpPr>
        <p:spPr>
          <a:xfrm>
            <a:off x="2252749" y="3516284"/>
            <a:ext cx="9177251" cy="2332333"/>
          </a:xfrm>
          <a:prstGeom prst="wedgeRoundRectCallout">
            <a:avLst>
              <a:gd name="adj1" fmla="val -54406"/>
              <a:gd name="adj2" fmla="val 14377"/>
              <a:gd name="adj3" fmla="val 16667"/>
            </a:avLst>
          </a:prstGeom>
          <a:noFill/>
          <a:ln>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Immagine 8">
            <a:extLst>
              <a:ext uri="{FF2B5EF4-FFF2-40B4-BE49-F238E27FC236}">
                <a16:creationId xmlns:a16="http://schemas.microsoft.com/office/drawing/2014/main" id="{47C6FE0F-C5CE-CFCA-871A-A604118E1D90}"/>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pic>
        <p:nvPicPr>
          <p:cNvPr id="10" name="Immagine 9">
            <a:extLst>
              <a:ext uri="{FF2B5EF4-FFF2-40B4-BE49-F238E27FC236}">
                <a16:creationId xmlns:a16="http://schemas.microsoft.com/office/drawing/2014/main" id="{35761EF7-45BE-5B8C-D043-ED591C7EBD67}"/>
              </a:ext>
            </a:extLst>
          </p:cNvPr>
          <p:cNvPicPr>
            <a:picLocks noChangeAspect="1"/>
          </p:cNvPicPr>
          <p:nvPr/>
        </p:nvPicPr>
        <p:blipFill>
          <a:blip r:embed="rId4">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9254049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92ED2D72-0EE5-A5D5-235C-DF563FDE0A7E}"/>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1E20531-3C76-6EC6-97A8-77F647AEDFEA}"/>
              </a:ext>
            </a:extLst>
          </p:cNvPr>
          <p:cNvSpPr>
            <a:spLocks noGrp="1"/>
          </p:cNvSpPr>
          <p:nvPr>
            <p:ph type="ctrTitle"/>
          </p:nvPr>
        </p:nvSpPr>
        <p:spPr>
          <a:xfrm>
            <a:off x="1079965" y="2230155"/>
            <a:ext cx="10541228" cy="4627845"/>
          </a:xfrm>
        </p:spPr>
        <p:txBody>
          <a:bodyPr anchor="t" anchorCtr="0">
            <a:normAutofit/>
          </a:bodyPr>
          <a:lstStyle/>
          <a:p>
            <a:pPr algn="l"/>
            <a:r>
              <a:rPr lang="en-GB" sz="3600" b="1" dirty="0">
                <a:solidFill>
                  <a:srgbClr val="F17E45"/>
                </a:solidFill>
                <a:latin typeface="Century Gothic" panose="020B0502020202020204" pitchFamily="34" charset="0"/>
              </a:rPr>
              <a:t>3. European citizenship education</a:t>
            </a: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en-GB" sz="2400" dirty="0">
                <a:solidFill>
                  <a:srgbClr val="05488C"/>
                </a:solidFill>
                <a:latin typeface="Century Gothic" panose="020B0502020202020204" pitchFamily="34" charset="0"/>
              </a:rPr>
              <a:t>Education of common or European values involves at least 3 levels:</a:t>
            </a:r>
            <a:br>
              <a:rPr lang="en-GB" sz="2400" dirty="0">
                <a:solidFill>
                  <a:srgbClr val="05488C"/>
                </a:solidFill>
                <a:latin typeface="Century Gothic" panose="020B0502020202020204" pitchFamily="34" charset="0"/>
              </a:rPr>
            </a:br>
            <a:br>
              <a:rPr lang="en-GB" sz="24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sp>
        <p:nvSpPr>
          <p:cNvPr id="6" name="CasellaDiTesto 5">
            <a:extLst>
              <a:ext uri="{FF2B5EF4-FFF2-40B4-BE49-F238E27FC236}">
                <a16:creationId xmlns:a16="http://schemas.microsoft.com/office/drawing/2014/main" id="{FAA2EA9B-4881-2797-EC51-016A9B4AF2C8}"/>
              </a:ext>
            </a:extLst>
          </p:cNvPr>
          <p:cNvSpPr txBox="1"/>
          <p:nvPr/>
        </p:nvSpPr>
        <p:spPr>
          <a:xfrm>
            <a:off x="1494212" y="3389915"/>
            <a:ext cx="10324160" cy="2677656"/>
          </a:xfrm>
          <a:prstGeom prst="rect">
            <a:avLst/>
          </a:prstGeom>
          <a:noFill/>
        </p:spPr>
        <p:txBody>
          <a:bodyPr wrap="square">
            <a:spAutoFit/>
          </a:bodyPr>
          <a:lstStyle/>
          <a:p>
            <a:r>
              <a:rPr lang="en-GB" sz="2400" dirty="0">
                <a:solidFill>
                  <a:srgbClr val="F17E45"/>
                </a:solidFill>
                <a:latin typeface="Century Gothic" panose="020B0502020202020204" pitchFamily="34" charset="0"/>
              </a:rPr>
              <a:t>1. The level of </a:t>
            </a:r>
            <a:r>
              <a:rPr lang="en-GB" sz="2400" b="1" dirty="0">
                <a:solidFill>
                  <a:srgbClr val="F17E45"/>
                </a:solidFill>
                <a:latin typeface="Century Gothic" panose="020B0502020202020204" pitchFamily="34" charset="0"/>
              </a:rPr>
              <a:t>knowledge</a:t>
            </a:r>
            <a:r>
              <a:rPr lang="en-GB" sz="2400" dirty="0">
                <a:solidFill>
                  <a:srgbClr val="F17E45"/>
                </a:solidFill>
                <a:latin typeface="Century Gothic" panose="020B0502020202020204" pitchFamily="34" charset="0"/>
              </a:rPr>
              <a:t> of core dimensions of European citizenship, European institutions, relevant norms and rights as well as instruments;</a:t>
            </a:r>
            <a:br>
              <a:rPr lang="en-GB" sz="2400" dirty="0">
                <a:solidFill>
                  <a:srgbClr val="F17E45"/>
                </a:solidFill>
                <a:latin typeface="Century Gothic" panose="020B0502020202020204" pitchFamily="34" charset="0"/>
              </a:rPr>
            </a:br>
            <a:r>
              <a:rPr lang="en-GB" sz="2400" dirty="0">
                <a:solidFill>
                  <a:srgbClr val="F17E45"/>
                </a:solidFill>
                <a:latin typeface="Century Gothic" panose="020B0502020202020204" pitchFamily="34" charset="0"/>
              </a:rPr>
              <a:t>2. The level of </a:t>
            </a:r>
            <a:r>
              <a:rPr lang="en-GB" sz="2400" b="1" dirty="0">
                <a:solidFill>
                  <a:srgbClr val="F17E45"/>
                </a:solidFill>
                <a:latin typeface="Century Gothic" panose="020B0502020202020204" pitchFamily="34" charset="0"/>
              </a:rPr>
              <a:t>experience</a:t>
            </a:r>
            <a:r>
              <a:rPr lang="en-GB" sz="2400" dirty="0">
                <a:solidFill>
                  <a:srgbClr val="F17E45"/>
                </a:solidFill>
                <a:latin typeface="Century Gothic" panose="020B0502020202020204" pitchFamily="34" charset="0"/>
              </a:rPr>
              <a:t> and </a:t>
            </a:r>
            <a:r>
              <a:rPr lang="en-GB" sz="2400" b="1" dirty="0">
                <a:solidFill>
                  <a:srgbClr val="F17E45"/>
                </a:solidFill>
                <a:latin typeface="Century Gothic" panose="020B0502020202020204" pitchFamily="34" charset="0"/>
              </a:rPr>
              <a:t>own, individual dispositions </a:t>
            </a:r>
            <a:r>
              <a:rPr lang="en-GB" sz="2400" dirty="0">
                <a:solidFill>
                  <a:srgbClr val="F17E45"/>
                </a:solidFill>
                <a:latin typeface="Century Gothic" panose="020B0502020202020204" pitchFamily="34" charset="0"/>
              </a:rPr>
              <a:t>and </a:t>
            </a:r>
            <a:r>
              <a:rPr lang="en-GB" sz="2400" b="1" dirty="0">
                <a:solidFill>
                  <a:srgbClr val="F17E45"/>
                </a:solidFill>
                <a:latin typeface="Century Gothic" panose="020B0502020202020204" pitchFamily="34" charset="0"/>
              </a:rPr>
              <a:t>attitudes</a:t>
            </a:r>
            <a:r>
              <a:rPr lang="en-GB" sz="2400" dirty="0">
                <a:solidFill>
                  <a:srgbClr val="F17E45"/>
                </a:solidFill>
                <a:latin typeface="Century Gothic" panose="020B0502020202020204" pitchFamily="34" charset="0"/>
              </a:rPr>
              <a:t> towards values and rights; </a:t>
            </a:r>
            <a:br>
              <a:rPr lang="en-GB" sz="2400" dirty="0">
                <a:solidFill>
                  <a:srgbClr val="F17E45"/>
                </a:solidFill>
                <a:latin typeface="Century Gothic" panose="020B0502020202020204" pitchFamily="34" charset="0"/>
              </a:rPr>
            </a:br>
            <a:r>
              <a:rPr lang="en-GB" sz="2400" dirty="0">
                <a:solidFill>
                  <a:srgbClr val="F17E45"/>
                </a:solidFill>
                <a:latin typeface="Century Gothic" panose="020B0502020202020204" pitchFamily="34" charset="0"/>
              </a:rPr>
              <a:t>3. The level of </a:t>
            </a:r>
            <a:r>
              <a:rPr lang="en-GB" sz="2400" b="1" dirty="0">
                <a:solidFill>
                  <a:srgbClr val="F17E45"/>
                </a:solidFill>
                <a:latin typeface="Century Gothic" panose="020B0502020202020204" pitchFamily="34" charset="0"/>
              </a:rPr>
              <a:t>practice and engagement</a:t>
            </a:r>
            <a:r>
              <a:rPr lang="en-GB" sz="2400" dirty="0">
                <a:solidFill>
                  <a:srgbClr val="F17E45"/>
                </a:solidFill>
                <a:latin typeface="Century Gothic" panose="020B0502020202020204" pitchFamily="34" charset="0"/>
              </a:rPr>
              <a:t>, meaning the ability to actually act on values, put values into practice. </a:t>
            </a:r>
            <a:endParaRPr lang="en-GB" sz="2400" dirty="0">
              <a:solidFill>
                <a:srgbClr val="F17E45"/>
              </a:solidFill>
            </a:endParaRPr>
          </a:p>
        </p:txBody>
      </p:sp>
      <p:pic>
        <p:nvPicPr>
          <p:cNvPr id="8" name="Immagine 7">
            <a:extLst>
              <a:ext uri="{FF2B5EF4-FFF2-40B4-BE49-F238E27FC236}">
                <a16:creationId xmlns:a16="http://schemas.microsoft.com/office/drawing/2014/main" id="{97FE3A88-226E-0435-91FF-4D03C1E496D7}"/>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pic>
        <p:nvPicPr>
          <p:cNvPr id="9" name="Immagine 8">
            <a:extLst>
              <a:ext uri="{FF2B5EF4-FFF2-40B4-BE49-F238E27FC236}">
                <a16:creationId xmlns:a16="http://schemas.microsoft.com/office/drawing/2014/main" id="{80AD4889-CEAE-3E3A-B781-196043F43AA1}"/>
              </a:ext>
            </a:extLst>
          </p:cNvPr>
          <p:cNvPicPr>
            <a:picLocks noChangeAspect="1"/>
          </p:cNvPicPr>
          <p:nvPr/>
        </p:nvPicPr>
        <p:blipFill>
          <a:blip r:embed="rId4">
            <a:alphaModFix amt="48000"/>
          </a:blip>
          <a:stretch>
            <a:fillRect/>
          </a:stretch>
        </p:blipFill>
        <p:spPr>
          <a:xfrm>
            <a:off x="8592457" y="6065114"/>
            <a:ext cx="3436810" cy="593793"/>
          </a:xfrm>
          <a:prstGeom prst="rect">
            <a:avLst/>
          </a:prstGeom>
        </p:spPr>
      </p:pic>
      <p:pic>
        <p:nvPicPr>
          <p:cNvPr id="10" name="Immagine 9">
            <a:extLst>
              <a:ext uri="{FF2B5EF4-FFF2-40B4-BE49-F238E27FC236}">
                <a16:creationId xmlns:a16="http://schemas.microsoft.com/office/drawing/2014/main" id="{A15D378F-4DFA-9DB2-345D-B47032822FE6}"/>
              </a:ext>
            </a:extLst>
          </p:cNvPr>
          <p:cNvPicPr>
            <a:picLocks noChangeAspect="1"/>
          </p:cNvPicPr>
          <p:nvPr/>
        </p:nvPicPr>
        <p:blipFill>
          <a:blip r:embed="rId4">
            <a:alphaModFix amt="48000"/>
          </a:blip>
          <a:stretch>
            <a:fillRect/>
          </a:stretch>
        </p:blipFill>
        <p:spPr>
          <a:xfrm>
            <a:off x="882786" y="356008"/>
            <a:ext cx="4237681" cy="1934030"/>
          </a:xfrm>
          <a:prstGeom prst="rect">
            <a:avLst/>
          </a:prstGeom>
        </p:spPr>
      </p:pic>
      <p:pic>
        <p:nvPicPr>
          <p:cNvPr id="11" name="Immagine 10">
            <a:extLst>
              <a:ext uri="{FF2B5EF4-FFF2-40B4-BE49-F238E27FC236}">
                <a16:creationId xmlns:a16="http://schemas.microsoft.com/office/drawing/2014/main" id="{1AFBA34D-47D1-3C2D-C2FB-31DB4E0F59C2}"/>
              </a:ext>
            </a:extLst>
          </p:cNvPr>
          <p:cNvPicPr>
            <a:picLocks noChangeAspect="1"/>
          </p:cNvPicPr>
          <p:nvPr/>
        </p:nvPicPr>
        <p:blipFill>
          <a:blip r:embed="rId4">
            <a:alphaModFix amt="48000"/>
          </a:blip>
          <a:stretch>
            <a:fillRect/>
          </a:stretch>
        </p:blipFill>
        <p:spPr>
          <a:xfrm>
            <a:off x="8744857" y="6217514"/>
            <a:ext cx="3436810" cy="593793"/>
          </a:xfrm>
          <a:prstGeom prst="rect">
            <a:avLst/>
          </a:prstGeom>
        </p:spPr>
      </p:pic>
    </p:spTree>
    <p:extLst>
      <p:ext uri="{BB962C8B-B14F-4D97-AF65-F5344CB8AC3E}">
        <p14:creationId xmlns:p14="http://schemas.microsoft.com/office/powerpoint/2010/main" val="119910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2D7849C-3B6A-7828-14EE-977D60C400E4}"/>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1F910E69-2DC0-28F3-C178-7BA7C7C312A7}"/>
              </a:ext>
            </a:extLst>
          </p:cNvPr>
          <p:cNvSpPr>
            <a:spLocks noGrp="1"/>
          </p:cNvSpPr>
          <p:nvPr>
            <p:ph type="ctrTitle"/>
          </p:nvPr>
        </p:nvSpPr>
        <p:spPr>
          <a:xfrm>
            <a:off x="938648" y="2404722"/>
            <a:ext cx="9385759" cy="4627845"/>
          </a:xfrm>
        </p:spPr>
        <p:txBody>
          <a:bodyPr anchor="t" anchorCtr="0">
            <a:normAutofit fontScale="90000"/>
          </a:bodyPr>
          <a:lstStyle/>
          <a:p>
            <a:pPr algn="l"/>
            <a:r>
              <a:rPr lang="en-GB" sz="3600" b="1" dirty="0">
                <a:solidFill>
                  <a:srgbClr val="F17E45"/>
                </a:solidFill>
                <a:latin typeface="Century Gothic" panose="020B0502020202020204" pitchFamily="34" charset="0"/>
              </a:rPr>
              <a:t>3. European citizenship education</a:t>
            </a: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en-GB" sz="2400" dirty="0">
                <a:solidFill>
                  <a:srgbClr val="05488C"/>
                </a:solidFill>
                <a:latin typeface="Century Gothic" panose="020B0502020202020204" pitchFamily="34" charset="0"/>
              </a:rPr>
              <a:t>European citizenship education has an emphasis on </a:t>
            </a:r>
            <a:r>
              <a:rPr lang="en-GB" sz="2400" b="1" dirty="0">
                <a:solidFill>
                  <a:srgbClr val="05488C"/>
                </a:solidFill>
                <a:latin typeface="Century Gothic" panose="020B0502020202020204" pitchFamily="34" charset="0"/>
              </a:rPr>
              <a:t>individual competence</a:t>
            </a:r>
            <a:r>
              <a:rPr lang="en-GB" sz="2400" dirty="0">
                <a:solidFill>
                  <a:srgbClr val="05488C"/>
                </a:solidFill>
                <a:latin typeface="Century Gothic" panose="020B0502020202020204" pitchFamily="34" charset="0"/>
              </a:rPr>
              <a:t>. The predominant idea is that young people – as a kind of </a:t>
            </a:r>
            <a:r>
              <a:rPr lang="en-GB" sz="2400" b="1" dirty="0">
                <a:solidFill>
                  <a:srgbClr val="05488C"/>
                </a:solidFill>
                <a:latin typeface="Century Gothic" panose="020B0502020202020204" pitchFamily="34" charset="0"/>
              </a:rPr>
              <a:t>civic entrepreneur </a:t>
            </a:r>
            <a:r>
              <a:rPr lang="en-GB" sz="2400" dirty="0">
                <a:solidFill>
                  <a:srgbClr val="05488C"/>
                </a:solidFill>
                <a:latin typeface="Century Gothic" panose="020B0502020202020204" pitchFamily="34" charset="0"/>
              </a:rPr>
              <a:t>-  need to acquire civic competences such as knowledge, skills, attitudes and dispositions. </a:t>
            </a:r>
            <a:br>
              <a:rPr lang="en-GB" sz="2400" dirty="0">
                <a:solidFill>
                  <a:srgbClr val="05488C"/>
                </a:solidFill>
                <a:latin typeface="Century Gothic" panose="020B0502020202020204" pitchFamily="34" charset="0"/>
              </a:rPr>
            </a:br>
            <a:br>
              <a:rPr lang="en-GB" sz="2400" dirty="0">
                <a:solidFill>
                  <a:srgbClr val="05488C"/>
                </a:solidFill>
                <a:latin typeface="Century Gothic" panose="020B0502020202020204" pitchFamily="34" charset="0"/>
              </a:rPr>
            </a:br>
            <a:r>
              <a:rPr lang="en-GB" sz="2400" dirty="0">
                <a:solidFill>
                  <a:srgbClr val="05488C"/>
                </a:solidFill>
                <a:latin typeface="Century Gothic" panose="020B0502020202020204" pitchFamily="34" charset="0"/>
              </a:rPr>
              <a:t>But while there is increased emphasis on these competences – a kind of </a:t>
            </a:r>
            <a:r>
              <a:rPr lang="en-GB" sz="2400" b="1" dirty="0">
                <a:solidFill>
                  <a:srgbClr val="05488C"/>
                </a:solidFill>
                <a:latin typeface="Century Gothic" panose="020B0502020202020204" pitchFamily="34" charset="0"/>
              </a:rPr>
              <a:t>Citizenship education “mantra” </a:t>
            </a:r>
            <a:r>
              <a:rPr lang="en-GB" sz="2400" dirty="0">
                <a:solidFill>
                  <a:srgbClr val="05488C"/>
                </a:solidFill>
                <a:latin typeface="Century Gothic" panose="020B0502020202020204" pitchFamily="34" charset="0"/>
              </a:rPr>
              <a:t>– </a:t>
            </a:r>
            <a:r>
              <a:rPr lang="en-GB" sz="2400" b="1" i="1" dirty="0">
                <a:solidFill>
                  <a:srgbClr val="05488C"/>
                </a:solidFill>
                <a:latin typeface="Century Gothic" panose="020B0502020202020204" pitchFamily="34" charset="0"/>
              </a:rPr>
              <a:t>what is exactly meant by these competences, what they mean in practice, and what major obstacles to implementing them there are</a:t>
            </a:r>
            <a:r>
              <a:rPr lang="en-GB" sz="2400" dirty="0">
                <a:solidFill>
                  <a:srgbClr val="05488C"/>
                </a:solidFill>
                <a:latin typeface="Century Gothic" panose="020B0502020202020204" pitchFamily="34" charset="0"/>
              </a:rPr>
              <a:t>, is little reflected upon.  </a:t>
            </a:r>
            <a:br>
              <a:rPr lang="en-GB" sz="2400" dirty="0">
                <a:solidFill>
                  <a:srgbClr val="05488C"/>
                </a:solidFill>
                <a:latin typeface="Century Gothic" panose="020B0502020202020204" pitchFamily="34" charset="0"/>
              </a:rPr>
            </a:br>
            <a:br>
              <a:rPr lang="en-GB" sz="24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br>
              <a:rPr lang="en-GB" sz="27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pic>
        <p:nvPicPr>
          <p:cNvPr id="3" name="Immagine 2">
            <a:extLst>
              <a:ext uri="{FF2B5EF4-FFF2-40B4-BE49-F238E27FC236}">
                <a16:creationId xmlns:a16="http://schemas.microsoft.com/office/drawing/2014/main" id="{77671EFD-C7F2-8286-ED90-50309303F09B}"/>
              </a:ext>
            </a:extLst>
          </p:cNvPr>
          <p:cNvPicPr>
            <a:picLocks noChangeAspect="1"/>
          </p:cNvPicPr>
          <p:nvPr/>
        </p:nvPicPr>
        <p:blipFill>
          <a:blip r:embed="rId3">
            <a:alphaModFix amt="48000"/>
          </a:blip>
          <a:stretch>
            <a:fillRect/>
          </a:stretch>
        </p:blipFill>
        <p:spPr>
          <a:xfrm>
            <a:off x="730386" y="203608"/>
            <a:ext cx="4237681" cy="1934030"/>
          </a:xfrm>
          <a:prstGeom prst="rect">
            <a:avLst/>
          </a:prstGeom>
        </p:spPr>
      </p:pic>
      <p:pic>
        <p:nvPicPr>
          <p:cNvPr id="4" name="Immagine 3">
            <a:extLst>
              <a:ext uri="{FF2B5EF4-FFF2-40B4-BE49-F238E27FC236}">
                <a16:creationId xmlns:a16="http://schemas.microsoft.com/office/drawing/2014/main" id="{D0B982CF-69C4-06D6-BF79-ECE9D9A15FC3}"/>
              </a:ext>
            </a:extLst>
          </p:cNvPr>
          <p:cNvPicPr>
            <a:picLocks noChangeAspect="1"/>
          </p:cNvPicPr>
          <p:nvPr/>
        </p:nvPicPr>
        <p:blipFill>
          <a:blip r:embed="rId3">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3385810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3997904-70C8-500D-04A4-CAD958D08A3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05CDDB5-BA9C-D918-B847-31C856CBE23F}"/>
              </a:ext>
            </a:extLst>
          </p:cNvPr>
          <p:cNvSpPr>
            <a:spLocks noGrp="1"/>
          </p:cNvSpPr>
          <p:nvPr>
            <p:ph type="ctrTitle"/>
          </p:nvPr>
        </p:nvSpPr>
        <p:spPr>
          <a:xfrm>
            <a:off x="938649" y="2404722"/>
            <a:ext cx="7706588" cy="4627845"/>
          </a:xfrm>
        </p:spPr>
        <p:txBody>
          <a:bodyPr anchor="t" anchorCtr="0">
            <a:normAutofit/>
          </a:bodyPr>
          <a:lstStyle/>
          <a:p>
            <a:pPr algn="l"/>
            <a:r>
              <a:rPr lang="en-GB" sz="3600" b="1" dirty="0">
                <a:solidFill>
                  <a:srgbClr val="F17E45"/>
                </a:solidFill>
                <a:latin typeface="Century Gothic" panose="020B0502020202020204" pitchFamily="34" charset="0"/>
              </a:rPr>
              <a:t>3. European citizenship education</a:t>
            </a: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br>
              <a:rPr lang="it-IT" sz="3600" b="1" dirty="0">
                <a:solidFill>
                  <a:srgbClr val="51578B"/>
                </a:solidFill>
                <a:latin typeface="Century Gothic" panose="020B0502020202020204" pitchFamily="34" charset="0"/>
              </a:rPr>
            </a:br>
            <a:r>
              <a:rPr lang="en-GB" sz="2400" dirty="0">
                <a:solidFill>
                  <a:srgbClr val="05488C"/>
                </a:solidFill>
                <a:latin typeface="Century Gothic" panose="020B0502020202020204" pitchFamily="34" charset="0"/>
              </a:rPr>
              <a:t>Also, how </a:t>
            </a:r>
            <a:r>
              <a:rPr lang="en-GB" sz="2400" b="1" dirty="0">
                <a:solidFill>
                  <a:srgbClr val="05488C"/>
                </a:solidFill>
                <a:latin typeface="Century Gothic" panose="020B0502020202020204" pitchFamily="34" charset="0"/>
              </a:rPr>
              <a:t>contextual differences </a:t>
            </a:r>
            <a:r>
              <a:rPr lang="en-GB" sz="2400" dirty="0">
                <a:solidFill>
                  <a:srgbClr val="05488C"/>
                </a:solidFill>
                <a:latin typeface="Century Gothic" panose="020B0502020202020204" pitchFamily="34" charset="0"/>
              </a:rPr>
              <a:t>– in terms of power differentials and inequalities – may impede people from actually participating appears less frequently an object of discussion (Joris et al. 2021: 12).</a:t>
            </a:r>
            <a:br>
              <a:rPr lang="en-GB" sz="24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pic>
        <p:nvPicPr>
          <p:cNvPr id="3" name="Immagine 2">
            <a:extLst>
              <a:ext uri="{FF2B5EF4-FFF2-40B4-BE49-F238E27FC236}">
                <a16:creationId xmlns:a16="http://schemas.microsoft.com/office/drawing/2014/main" id="{C87AA711-D9D2-3619-E102-42AD824C12C9}"/>
              </a:ext>
            </a:extLst>
          </p:cNvPr>
          <p:cNvPicPr>
            <a:picLocks noChangeAspect="1"/>
          </p:cNvPicPr>
          <p:nvPr/>
        </p:nvPicPr>
        <p:blipFill>
          <a:blip r:embed="rId3">
            <a:alphaModFix amt="48000"/>
          </a:blip>
          <a:stretch>
            <a:fillRect/>
          </a:stretch>
        </p:blipFill>
        <p:spPr>
          <a:xfrm>
            <a:off x="730386" y="203608"/>
            <a:ext cx="4237681" cy="1934030"/>
          </a:xfrm>
          <a:prstGeom prst="rect">
            <a:avLst/>
          </a:prstGeom>
        </p:spPr>
      </p:pic>
      <p:pic>
        <p:nvPicPr>
          <p:cNvPr id="4" name="Immagine 3">
            <a:extLst>
              <a:ext uri="{FF2B5EF4-FFF2-40B4-BE49-F238E27FC236}">
                <a16:creationId xmlns:a16="http://schemas.microsoft.com/office/drawing/2014/main" id="{E12BF699-4E90-02EE-440D-A8C88CC1FF74}"/>
              </a:ext>
            </a:extLst>
          </p:cNvPr>
          <p:cNvPicPr>
            <a:picLocks noChangeAspect="1"/>
          </p:cNvPicPr>
          <p:nvPr/>
        </p:nvPicPr>
        <p:blipFill>
          <a:blip r:embed="rId3">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3662932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5403759-3231-5E6B-B903-EDF2046BEBDB}"/>
            </a:ext>
          </a:extLst>
        </p:cNvPr>
        <p:cNvGrpSpPr/>
        <p:nvPr/>
      </p:nvGrpSpPr>
      <p:grpSpPr>
        <a:xfrm>
          <a:off x="0" y="0"/>
          <a:ext cx="0" cy="0"/>
          <a:chOff x="0" y="0"/>
          <a:chExt cx="0" cy="0"/>
        </a:xfrm>
      </p:grpSpPr>
      <p:sp>
        <p:nvSpPr>
          <p:cNvPr id="3" name="Sottotitolo 2">
            <a:extLst>
              <a:ext uri="{FF2B5EF4-FFF2-40B4-BE49-F238E27FC236}">
                <a16:creationId xmlns:a16="http://schemas.microsoft.com/office/drawing/2014/main" id="{C18B99F5-32AB-95DD-CC7F-8DFD371B6A65}"/>
              </a:ext>
            </a:extLst>
          </p:cNvPr>
          <p:cNvSpPr>
            <a:spLocks noGrp="1"/>
          </p:cNvSpPr>
          <p:nvPr>
            <p:ph type="subTitle" idx="1"/>
          </p:nvPr>
        </p:nvSpPr>
        <p:spPr>
          <a:xfrm>
            <a:off x="10086109" y="4199774"/>
            <a:ext cx="1510145" cy="662391"/>
          </a:xfrm>
        </p:spPr>
        <p:txBody>
          <a:bodyPr>
            <a:normAutofit/>
          </a:bodyPr>
          <a:lstStyle/>
          <a:p>
            <a:r>
              <a:rPr lang="en-GB" sz="4000" b="1" dirty="0">
                <a:solidFill>
                  <a:srgbClr val="FAB914"/>
                </a:solidFill>
                <a:latin typeface="Calibri" panose="020F0502020204030204" pitchFamily="34" charset="0"/>
                <a:cs typeface="Calibri" panose="020F0502020204030204" pitchFamily="34" charset="0"/>
              </a:rPr>
              <a:t>…..</a:t>
            </a:r>
          </a:p>
        </p:txBody>
      </p:sp>
      <p:sp>
        <p:nvSpPr>
          <p:cNvPr id="4" name="Sottotitolo 2">
            <a:extLst>
              <a:ext uri="{FF2B5EF4-FFF2-40B4-BE49-F238E27FC236}">
                <a16:creationId xmlns:a16="http://schemas.microsoft.com/office/drawing/2014/main" id="{CC555046-5007-A844-08CA-4D3081EE91B9}"/>
              </a:ext>
            </a:extLst>
          </p:cNvPr>
          <p:cNvSpPr txBox="1">
            <a:spLocks/>
          </p:cNvSpPr>
          <p:nvPr/>
        </p:nvSpPr>
        <p:spPr>
          <a:xfrm>
            <a:off x="10372897" y="4930762"/>
            <a:ext cx="936567" cy="6623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800" b="1" dirty="0">
                <a:solidFill>
                  <a:srgbClr val="F17E45"/>
                </a:solidFill>
                <a:latin typeface="Calibri" panose="020F0502020204030204" pitchFamily="34" charset="0"/>
                <a:cs typeface="Calibri" panose="020F0502020204030204" pitchFamily="34" charset="0"/>
              </a:rPr>
              <a:t>….</a:t>
            </a:r>
            <a:endParaRPr lang="en-GB" sz="2800" dirty="0">
              <a:solidFill>
                <a:srgbClr val="F17E45"/>
              </a:solidFill>
              <a:latin typeface="Calibri" panose="020F0502020204030204" pitchFamily="34" charset="0"/>
              <a:cs typeface="Calibri" panose="020F0502020204030204" pitchFamily="34" charset="0"/>
            </a:endParaRPr>
          </a:p>
        </p:txBody>
      </p:sp>
      <p:pic>
        <p:nvPicPr>
          <p:cNvPr id="9" name="Immagine 8">
            <a:extLst>
              <a:ext uri="{FF2B5EF4-FFF2-40B4-BE49-F238E27FC236}">
                <a16:creationId xmlns:a16="http://schemas.microsoft.com/office/drawing/2014/main" id="{1D037829-0ACB-3C6D-7E2B-D3DFE6F5B49F}"/>
              </a:ext>
            </a:extLst>
          </p:cNvPr>
          <p:cNvPicPr>
            <a:picLocks noChangeAspect="1"/>
          </p:cNvPicPr>
          <p:nvPr/>
        </p:nvPicPr>
        <p:blipFill>
          <a:blip r:embed="rId3"/>
          <a:stretch>
            <a:fillRect/>
          </a:stretch>
        </p:blipFill>
        <p:spPr>
          <a:xfrm>
            <a:off x="4870739" y="5593153"/>
            <a:ext cx="2053763" cy="1259490"/>
          </a:xfrm>
          <a:prstGeom prst="rect">
            <a:avLst/>
          </a:prstGeom>
        </p:spPr>
      </p:pic>
      <p:pic>
        <p:nvPicPr>
          <p:cNvPr id="11" name="Immagine 10">
            <a:extLst>
              <a:ext uri="{FF2B5EF4-FFF2-40B4-BE49-F238E27FC236}">
                <a16:creationId xmlns:a16="http://schemas.microsoft.com/office/drawing/2014/main" id="{590E141B-F19A-E24B-C633-DFEBD0CF1AAA}"/>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pic>
        <p:nvPicPr>
          <p:cNvPr id="13" name="Immagine 12">
            <a:extLst>
              <a:ext uri="{FF2B5EF4-FFF2-40B4-BE49-F238E27FC236}">
                <a16:creationId xmlns:a16="http://schemas.microsoft.com/office/drawing/2014/main" id="{4A995052-945C-389D-B797-01B6815F5F3B}"/>
              </a:ext>
            </a:extLst>
          </p:cNvPr>
          <p:cNvPicPr>
            <a:picLocks noChangeAspect="1"/>
          </p:cNvPicPr>
          <p:nvPr/>
        </p:nvPicPr>
        <p:blipFill>
          <a:blip r:embed="rId4">
            <a:alphaModFix amt="48000"/>
          </a:blip>
          <a:stretch>
            <a:fillRect/>
          </a:stretch>
        </p:blipFill>
        <p:spPr>
          <a:xfrm>
            <a:off x="8592457" y="6065114"/>
            <a:ext cx="3436810" cy="593793"/>
          </a:xfrm>
          <a:prstGeom prst="rect">
            <a:avLst/>
          </a:prstGeom>
        </p:spPr>
      </p:pic>
      <p:pic>
        <p:nvPicPr>
          <p:cNvPr id="8" name="Picture 3">
            <a:extLst>
              <a:ext uri="{FF2B5EF4-FFF2-40B4-BE49-F238E27FC236}">
                <a16:creationId xmlns:a16="http://schemas.microsoft.com/office/drawing/2014/main" id="{2E0F0881-E4A7-1266-4A21-32CB39F95C80}"/>
              </a:ext>
            </a:extLst>
          </p:cNvPr>
          <p:cNvPicPr>
            <a:picLocks noChangeAspect="1"/>
          </p:cNvPicPr>
          <p:nvPr/>
        </p:nvPicPr>
        <p:blipFill>
          <a:blip r:embed="rId5"/>
          <a:stretch>
            <a:fillRect/>
          </a:stretch>
        </p:blipFill>
        <p:spPr>
          <a:xfrm>
            <a:off x="6930340" y="2668233"/>
            <a:ext cx="4665914" cy="3063082"/>
          </a:xfrm>
          <a:prstGeom prst="rect">
            <a:avLst/>
          </a:prstGeom>
        </p:spPr>
      </p:pic>
      <p:sp>
        <p:nvSpPr>
          <p:cNvPr id="12" name="TextBox 11">
            <a:extLst>
              <a:ext uri="{FF2B5EF4-FFF2-40B4-BE49-F238E27FC236}">
                <a16:creationId xmlns:a16="http://schemas.microsoft.com/office/drawing/2014/main" id="{6D584062-36F5-E8A4-9B1C-C7730557755E}"/>
              </a:ext>
            </a:extLst>
          </p:cNvPr>
          <p:cNvSpPr txBox="1"/>
          <p:nvPr/>
        </p:nvSpPr>
        <p:spPr>
          <a:xfrm>
            <a:off x="1021977" y="2577554"/>
            <a:ext cx="6096000" cy="1077218"/>
          </a:xfrm>
          <a:prstGeom prst="rect">
            <a:avLst/>
          </a:prstGeom>
          <a:noFill/>
        </p:spPr>
        <p:txBody>
          <a:bodyPr wrap="square">
            <a:spAutoFit/>
          </a:bodyPr>
          <a:lstStyle/>
          <a:p>
            <a:r>
              <a:rPr lang="en-GB" sz="3200" dirty="0">
                <a:solidFill>
                  <a:srgbClr val="51578B"/>
                </a:solidFill>
                <a:latin typeface="Century Gothic" panose="020B0502020202020204" pitchFamily="34" charset="0"/>
              </a:rPr>
              <a:t>Despite our </a:t>
            </a:r>
          </a:p>
          <a:p>
            <a:r>
              <a:rPr lang="en-GB" sz="3200" b="1" dirty="0">
                <a:solidFill>
                  <a:srgbClr val="51578B"/>
                </a:solidFill>
                <a:latin typeface="Century Gothic" panose="020B0502020202020204" pitchFamily="34" charset="0"/>
              </a:rPr>
              <a:t>PEACE survey</a:t>
            </a:r>
            <a:r>
              <a:rPr lang="en-GB" sz="3200" dirty="0">
                <a:solidFill>
                  <a:srgbClr val="51578B"/>
                </a:solidFill>
                <a:latin typeface="Century Gothic" panose="020B0502020202020204" pitchFamily="34" charset="0"/>
              </a:rPr>
              <a:t>…</a:t>
            </a:r>
            <a:endParaRPr lang="en-GB" sz="3200" dirty="0"/>
          </a:p>
        </p:txBody>
      </p:sp>
      <p:pic>
        <p:nvPicPr>
          <p:cNvPr id="15" name="Picture 14">
            <a:extLst>
              <a:ext uri="{FF2B5EF4-FFF2-40B4-BE49-F238E27FC236}">
                <a16:creationId xmlns:a16="http://schemas.microsoft.com/office/drawing/2014/main" id="{A8D813BE-8ADD-232A-5F81-1909C1FE4405}"/>
              </a:ext>
            </a:extLst>
          </p:cNvPr>
          <p:cNvPicPr>
            <a:picLocks noChangeAspect="1"/>
          </p:cNvPicPr>
          <p:nvPr/>
        </p:nvPicPr>
        <p:blipFill>
          <a:blip r:embed="rId6"/>
          <a:stretch>
            <a:fillRect/>
          </a:stretch>
        </p:blipFill>
        <p:spPr>
          <a:xfrm>
            <a:off x="4239039" y="2847425"/>
            <a:ext cx="631700" cy="656969"/>
          </a:xfrm>
          <a:prstGeom prst="rect">
            <a:avLst/>
          </a:prstGeom>
        </p:spPr>
      </p:pic>
    </p:spTree>
    <p:extLst>
      <p:ext uri="{BB962C8B-B14F-4D97-AF65-F5344CB8AC3E}">
        <p14:creationId xmlns:p14="http://schemas.microsoft.com/office/powerpoint/2010/main" val="37482871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D9478BB-D582-B450-41E8-9CF4F03598A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31CBEDB-2993-9318-4515-6B05BE6CCCA6}"/>
              </a:ext>
            </a:extLst>
          </p:cNvPr>
          <p:cNvSpPr>
            <a:spLocks noGrp="1"/>
          </p:cNvSpPr>
          <p:nvPr>
            <p:ph type="ctrTitle"/>
          </p:nvPr>
        </p:nvSpPr>
        <p:spPr>
          <a:xfrm>
            <a:off x="938648" y="2404722"/>
            <a:ext cx="9820791" cy="4627845"/>
          </a:xfrm>
        </p:spPr>
        <p:txBody>
          <a:bodyPr anchor="t" anchorCtr="0">
            <a:normAutofit/>
          </a:bodyPr>
          <a:lstStyle/>
          <a:p>
            <a:pPr algn="l"/>
            <a:r>
              <a:rPr lang="en-GB" sz="3600" b="1" dirty="0">
                <a:solidFill>
                  <a:srgbClr val="F17E45"/>
                </a:solidFill>
                <a:latin typeface="Century Gothic" panose="020B0502020202020204" pitchFamily="34" charset="0"/>
              </a:rPr>
              <a:t>3. European citizenship education</a:t>
            </a: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br>
              <a:rPr lang="it-IT" sz="3600" b="1" dirty="0">
                <a:solidFill>
                  <a:srgbClr val="51578B"/>
                </a:solidFill>
                <a:latin typeface="Century Gothic" panose="020B0502020202020204" pitchFamily="34" charset="0"/>
              </a:rPr>
            </a:br>
            <a:r>
              <a:rPr lang="en-GB" sz="2400" dirty="0">
                <a:solidFill>
                  <a:srgbClr val="05488C"/>
                </a:solidFill>
                <a:latin typeface="Century Gothic" panose="020B0502020202020204" pitchFamily="34" charset="0"/>
              </a:rPr>
              <a:t>European citizenship as </a:t>
            </a:r>
            <a:r>
              <a:rPr lang="en-GB" sz="2400" b="1" dirty="0">
                <a:solidFill>
                  <a:srgbClr val="05488C"/>
                </a:solidFill>
                <a:latin typeface="Century Gothic" panose="020B0502020202020204" pitchFamily="34" charset="0"/>
              </a:rPr>
              <a:t>competences and skills</a:t>
            </a:r>
            <a:br>
              <a:rPr lang="en-GB" sz="2400" b="1" dirty="0">
                <a:solidFill>
                  <a:srgbClr val="05488C"/>
                </a:solidFill>
                <a:latin typeface="Century Gothic" panose="020B0502020202020204" pitchFamily="34" charset="0"/>
              </a:rPr>
            </a:br>
            <a:br>
              <a:rPr lang="en-GB" sz="2400" b="1" dirty="0">
                <a:solidFill>
                  <a:srgbClr val="05488C"/>
                </a:solidFill>
                <a:latin typeface="Century Gothic" panose="020B0502020202020204" pitchFamily="34" charset="0"/>
              </a:rPr>
            </a:br>
            <a:br>
              <a:rPr lang="en-GB" sz="2400" b="1" dirty="0">
                <a:solidFill>
                  <a:srgbClr val="05488C"/>
                </a:solidFill>
                <a:latin typeface="Century Gothic" panose="020B0502020202020204" pitchFamily="34" charset="0"/>
              </a:rPr>
            </a:br>
            <a:r>
              <a:rPr lang="en-GB" sz="2400" b="1" dirty="0">
                <a:solidFill>
                  <a:srgbClr val="05488C"/>
                </a:solidFill>
                <a:latin typeface="Century Gothic" panose="020B0502020202020204" pitchFamily="34" charset="0"/>
              </a:rPr>
              <a:t>functionalism: </a:t>
            </a:r>
            <a:r>
              <a:rPr lang="en-GB" sz="2400" b="1" dirty="0">
                <a:solidFill>
                  <a:srgbClr val="F17E45"/>
                </a:solidFill>
                <a:latin typeface="Century Gothic" panose="020B0502020202020204" pitchFamily="34" charset="0"/>
              </a:rPr>
              <a:t>to reproduce existing system</a:t>
            </a:r>
            <a:br>
              <a:rPr lang="en-GB" sz="2400" b="1" dirty="0">
                <a:solidFill>
                  <a:srgbClr val="05488C"/>
                </a:solidFill>
                <a:latin typeface="Century Gothic" panose="020B0502020202020204" pitchFamily="34" charset="0"/>
              </a:rPr>
            </a:br>
            <a:r>
              <a:rPr lang="en-GB" sz="2400" b="1" dirty="0">
                <a:solidFill>
                  <a:srgbClr val="05488C"/>
                </a:solidFill>
                <a:latin typeface="Century Gothic" panose="020B0502020202020204" pitchFamily="34" charset="0"/>
              </a:rPr>
              <a:t>individualism: </a:t>
            </a:r>
            <a:r>
              <a:rPr lang="en-GB" sz="2400" b="1" dirty="0">
                <a:solidFill>
                  <a:srgbClr val="F17E45"/>
                </a:solidFill>
                <a:latin typeface="Century Gothic" panose="020B0502020202020204" pitchFamily="34" charset="0"/>
              </a:rPr>
              <a:t>as individual responsibility</a:t>
            </a:r>
            <a:br>
              <a:rPr lang="en-GB" sz="2400" b="1" dirty="0">
                <a:solidFill>
                  <a:srgbClr val="05488C"/>
                </a:solidFill>
                <a:latin typeface="Century Gothic" panose="020B0502020202020204" pitchFamily="34" charset="0"/>
              </a:rPr>
            </a:br>
            <a:r>
              <a:rPr lang="en-GB" sz="2400" b="1" dirty="0">
                <a:solidFill>
                  <a:srgbClr val="05488C"/>
                </a:solidFill>
                <a:latin typeface="Century Gothic" panose="020B0502020202020204" pitchFamily="34" charset="0"/>
              </a:rPr>
              <a:t>socialisation around consensus: </a:t>
            </a:r>
            <a:r>
              <a:rPr lang="en-GB" sz="2400" b="1" dirty="0">
                <a:solidFill>
                  <a:srgbClr val="F17E45"/>
                </a:solidFill>
                <a:latin typeface="Century Gothic" panose="020B0502020202020204" pitchFamily="34" charset="0"/>
              </a:rPr>
              <a:t>as about consensus, </a:t>
            </a:r>
            <a:r>
              <a:rPr lang="en-GB" sz="2400" b="1" i="1" dirty="0">
                <a:solidFill>
                  <a:srgbClr val="F17E45"/>
                </a:solidFill>
                <a:latin typeface="Century Gothic" panose="020B0502020202020204" pitchFamily="34" charset="0"/>
              </a:rPr>
              <a:t>not</a:t>
            </a:r>
            <a:r>
              <a:rPr lang="en-GB" sz="2400" b="1" dirty="0">
                <a:solidFill>
                  <a:srgbClr val="F17E45"/>
                </a:solidFill>
                <a:latin typeface="Century Gothic" panose="020B0502020202020204" pitchFamily="34" charset="0"/>
              </a:rPr>
              <a:t> conflict</a:t>
            </a:r>
            <a:br>
              <a:rPr lang="en-GB" sz="2400" b="1" dirty="0">
                <a:solidFill>
                  <a:srgbClr val="05488C"/>
                </a:solidFill>
                <a:latin typeface="Century Gothic" panose="020B0502020202020204" pitchFamily="34" charset="0"/>
              </a:rPr>
            </a:br>
            <a:r>
              <a:rPr lang="en-GB" sz="2400" dirty="0">
                <a:solidFill>
                  <a:srgbClr val="05488C"/>
                </a:solidFill>
                <a:latin typeface="Century Gothic" panose="020B0502020202020204" pitchFamily="34" charset="0"/>
              </a:rPr>
              <a:t>(</a:t>
            </a:r>
            <a:r>
              <a:rPr lang="en-GB" sz="2400" dirty="0" err="1">
                <a:solidFill>
                  <a:srgbClr val="05488C"/>
                </a:solidFill>
                <a:latin typeface="Century Gothic" panose="020B0502020202020204" pitchFamily="34" charset="0"/>
              </a:rPr>
              <a:t>Biestra</a:t>
            </a:r>
            <a:r>
              <a:rPr lang="en-GB" sz="2400" dirty="0">
                <a:solidFill>
                  <a:srgbClr val="05488C"/>
                </a:solidFill>
                <a:latin typeface="Century Gothic" panose="020B0502020202020204" pitchFamily="34" charset="0"/>
              </a:rPr>
              <a:t> 2009)</a:t>
            </a:r>
            <a:br>
              <a:rPr lang="en-GB" sz="24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pic>
        <p:nvPicPr>
          <p:cNvPr id="3" name="Immagine 2">
            <a:extLst>
              <a:ext uri="{FF2B5EF4-FFF2-40B4-BE49-F238E27FC236}">
                <a16:creationId xmlns:a16="http://schemas.microsoft.com/office/drawing/2014/main" id="{3D71D5F7-2DE0-6C47-FD16-47F2102E601F}"/>
              </a:ext>
            </a:extLst>
          </p:cNvPr>
          <p:cNvPicPr>
            <a:picLocks noChangeAspect="1"/>
          </p:cNvPicPr>
          <p:nvPr/>
        </p:nvPicPr>
        <p:blipFill>
          <a:blip r:embed="rId3">
            <a:alphaModFix amt="48000"/>
          </a:blip>
          <a:stretch>
            <a:fillRect/>
          </a:stretch>
        </p:blipFill>
        <p:spPr>
          <a:xfrm>
            <a:off x="730386" y="203608"/>
            <a:ext cx="4237681" cy="1934030"/>
          </a:xfrm>
          <a:prstGeom prst="rect">
            <a:avLst/>
          </a:prstGeom>
        </p:spPr>
      </p:pic>
      <p:pic>
        <p:nvPicPr>
          <p:cNvPr id="4" name="Immagine 3">
            <a:extLst>
              <a:ext uri="{FF2B5EF4-FFF2-40B4-BE49-F238E27FC236}">
                <a16:creationId xmlns:a16="http://schemas.microsoft.com/office/drawing/2014/main" id="{F5AB0B38-765D-6CD3-7618-920839DF3D39}"/>
              </a:ext>
            </a:extLst>
          </p:cNvPr>
          <p:cNvPicPr>
            <a:picLocks noChangeAspect="1"/>
          </p:cNvPicPr>
          <p:nvPr/>
        </p:nvPicPr>
        <p:blipFill>
          <a:blip r:embed="rId3">
            <a:alphaModFix amt="48000"/>
          </a:blip>
          <a:stretch>
            <a:fillRect/>
          </a:stretch>
        </p:blipFill>
        <p:spPr>
          <a:xfrm>
            <a:off x="8592457" y="6065114"/>
            <a:ext cx="3436810" cy="593793"/>
          </a:xfrm>
          <a:prstGeom prst="rect">
            <a:avLst/>
          </a:prstGeom>
        </p:spPr>
      </p:pic>
      <p:sp>
        <p:nvSpPr>
          <p:cNvPr id="5" name="Lightning Bolt 4">
            <a:extLst>
              <a:ext uri="{FF2B5EF4-FFF2-40B4-BE49-F238E27FC236}">
                <a16:creationId xmlns:a16="http://schemas.microsoft.com/office/drawing/2014/main" id="{ACE2EC2A-2D63-566B-6C8F-BBA8C326E554}"/>
              </a:ext>
            </a:extLst>
          </p:cNvPr>
          <p:cNvSpPr/>
          <p:nvPr/>
        </p:nvSpPr>
        <p:spPr>
          <a:xfrm>
            <a:off x="3472543" y="3820886"/>
            <a:ext cx="152400" cy="576943"/>
          </a:xfrm>
          <a:prstGeom prst="lightningBolt">
            <a:avLst/>
          </a:prstGeom>
          <a:solidFill>
            <a:srgbClr val="FFFF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Lightning Bolt 5">
            <a:extLst>
              <a:ext uri="{FF2B5EF4-FFF2-40B4-BE49-F238E27FC236}">
                <a16:creationId xmlns:a16="http://schemas.microsoft.com/office/drawing/2014/main" id="{CC428419-92EC-7A8F-62F6-0D7E2F126C63}"/>
              </a:ext>
            </a:extLst>
          </p:cNvPr>
          <p:cNvSpPr/>
          <p:nvPr/>
        </p:nvSpPr>
        <p:spPr>
          <a:xfrm>
            <a:off x="3853543" y="3831772"/>
            <a:ext cx="152400" cy="576943"/>
          </a:xfrm>
          <a:prstGeom prst="lightningBolt">
            <a:avLst/>
          </a:prstGeom>
          <a:solidFill>
            <a:srgbClr val="FFFF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2EF5005A-6EF0-EBB9-E9E5-65A5BFF864F5}"/>
              </a:ext>
            </a:extLst>
          </p:cNvPr>
          <p:cNvSpPr txBox="1"/>
          <p:nvPr/>
        </p:nvSpPr>
        <p:spPr>
          <a:xfrm>
            <a:off x="10438310" y="3324527"/>
            <a:ext cx="1099457" cy="1569660"/>
          </a:xfrm>
          <a:prstGeom prst="rect">
            <a:avLst/>
          </a:prstGeom>
          <a:noFill/>
        </p:spPr>
        <p:txBody>
          <a:bodyPr wrap="square">
            <a:spAutoFit/>
          </a:bodyPr>
          <a:lstStyle/>
          <a:p>
            <a:r>
              <a:rPr lang="it-IT" sz="9600" b="1" dirty="0">
                <a:solidFill>
                  <a:srgbClr val="F17E45"/>
                </a:solidFill>
                <a:latin typeface="Century Gothic" panose="020B0502020202020204" pitchFamily="34" charset="0"/>
              </a:rPr>
              <a:t>?</a:t>
            </a:r>
            <a:endParaRPr lang="en-GB" sz="9600" dirty="0">
              <a:solidFill>
                <a:srgbClr val="F17E45"/>
              </a:solidFill>
            </a:endParaRPr>
          </a:p>
        </p:txBody>
      </p:sp>
    </p:spTree>
    <p:extLst>
      <p:ext uri="{BB962C8B-B14F-4D97-AF65-F5344CB8AC3E}">
        <p14:creationId xmlns:p14="http://schemas.microsoft.com/office/powerpoint/2010/main" val="3825578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AE04B09-45A5-375D-3126-375EC95D4240}"/>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DE2B3F09-721A-9B1F-9432-766B9847BC90}"/>
              </a:ext>
            </a:extLst>
          </p:cNvPr>
          <p:cNvSpPr>
            <a:spLocks noGrp="1"/>
          </p:cNvSpPr>
          <p:nvPr>
            <p:ph type="ctrTitle"/>
          </p:nvPr>
        </p:nvSpPr>
        <p:spPr>
          <a:xfrm>
            <a:off x="1060569" y="2230155"/>
            <a:ext cx="9978734" cy="4627845"/>
          </a:xfrm>
        </p:spPr>
        <p:txBody>
          <a:bodyPr anchor="t" anchorCtr="0">
            <a:normAutofit/>
          </a:bodyPr>
          <a:lstStyle/>
          <a:p>
            <a:pPr algn="l"/>
            <a:r>
              <a:rPr lang="en-GB" sz="3600" b="1" dirty="0">
                <a:solidFill>
                  <a:srgbClr val="F17E45"/>
                </a:solidFill>
                <a:latin typeface="Century Gothic" panose="020B0502020202020204" pitchFamily="34" charset="0"/>
              </a:rPr>
              <a:t>3. European citizenship education</a:t>
            </a:r>
            <a:r>
              <a:rPr lang="it-IT" sz="105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it-IT" sz="160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it-IT" sz="3600" b="1" dirty="0" err="1">
                <a:solidFill>
                  <a:srgbClr val="51578B"/>
                </a:solidFill>
                <a:latin typeface="Century Gothic" panose="020B0502020202020204" pitchFamily="34" charset="0"/>
              </a:rPr>
              <a:t>Final</a:t>
            </a:r>
            <a:r>
              <a:rPr lang="it-IT" sz="3600" b="1" dirty="0">
                <a:solidFill>
                  <a:srgbClr val="51578B"/>
                </a:solidFill>
                <a:latin typeface="Century Gothic" panose="020B0502020202020204" pitchFamily="34" charset="0"/>
              </a:rPr>
              <a:t> </a:t>
            </a:r>
            <a:r>
              <a:rPr lang="it-IT" sz="3600" b="1" dirty="0" err="1">
                <a:solidFill>
                  <a:srgbClr val="51578B"/>
                </a:solidFill>
                <a:latin typeface="Century Gothic" panose="020B0502020202020204" pitchFamily="34" charset="0"/>
              </a:rPr>
              <a:t>observations</a:t>
            </a:r>
            <a:r>
              <a:rPr lang="it-IT" sz="3600" b="1" dirty="0">
                <a:solidFill>
                  <a:srgbClr val="51578B"/>
                </a:solidFill>
                <a:latin typeface="Century Gothic" panose="020B0502020202020204" pitchFamily="34" charset="0"/>
              </a:rPr>
              <a:t>:</a:t>
            </a:r>
            <a:br>
              <a:rPr lang="it-IT" sz="3600" b="1" dirty="0">
                <a:solidFill>
                  <a:srgbClr val="51578B"/>
                </a:solidFill>
                <a:latin typeface="Century Gothic" panose="020B0502020202020204" pitchFamily="34" charset="0"/>
              </a:rPr>
            </a:br>
            <a:br>
              <a:rPr lang="en-GB" sz="2400" dirty="0">
                <a:solidFill>
                  <a:srgbClr val="05488C"/>
                </a:solidFill>
                <a:latin typeface="Century Gothic" panose="020B0502020202020204" pitchFamily="34" charset="0"/>
              </a:rPr>
            </a:br>
            <a:br>
              <a:rPr lang="en-GB" sz="2400" dirty="0">
                <a:solidFill>
                  <a:srgbClr val="05488C"/>
                </a:solidFill>
                <a:latin typeface="Century Gothic" panose="020B0502020202020204" pitchFamily="34" charset="0"/>
              </a:rPr>
            </a:br>
            <a:endParaRPr lang="en-GB" sz="3600" dirty="0">
              <a:solidFill>
                <a:srgbClr val="05488C"/>
              </a:solidFill>
              <a:latin typeface="Century Gothic" panose="020B0502020202020204" pitchFamily="34" charset="0"/>
            </a:endParaRPr>
          </a:p>
        </p:txBody>
      </p:sp>
      <p:pic>
        <p:nvPicPr>
          <p:cNvPr id="3" name="Immagine 2">
            <a:extLst>
              <a:ext uri="{FF2B5EF4-FFF2-40B4-BE49-F238E27FC236}">
                <a16:creationId xmlns:a16="http://schemas.microsoft.com/office/drawing/2014/main" id="{DA68F9C9-48FE-CE61-A0D8-E2E920C92262}"/>
              </a:ext>
            </a:extLst>
          </p:cNvPr>
          <p:cNvPicPr>
            <a:picLocks noChangeAspect="1"/>
          </p:cNvPicPr>
          <p:nvPr/>
        </p:nvPicPr>
        <p:blipFill>
          <a:blip r:embed="rId3"/>
          <a:stretch>
            <a:fillRect/>
          </a:stretch>
        </p:blipFill>
        <p:spPr>
          <a:xfrm>
            <a:off x="412865" y="4038526"/>
            <a:ext cx="1565563" cy="1985946"/>
          </a:xfrm>
          <a:prstGeom prst="rect">
            <a:avLst/>
          </a:prstGeom>
        </p:spPr>
      </p:pic>
      <p:sp>
        <p:nvSpPr>
          <p:cNvPr id="4" name="Fumetto: rettangolo con angoli arrotondati 3">
            <a:extLst>
              <a:ext uri="{FF2B5EF4-FFF2-40B4-BE49-F238E27FC236}">
                <a16:creationId xmlns:a16="http://schemas.microsoft.com/office/drawing/2014/main" id="{B191A024-C9D7-CFAE-2DC4-86FE9C2F1DFE}"/>
              </a:ext>
            </a:extLst>
          </p:cNvPr>
          <p:cNvSpPr/>
          <p:nvPr/>
        </p:nvSpPr>
        <p:spPr>
          <a:xfrm>
            <a:off x="2252749" y="3516284"/>
            <a:ext cx="9784080" cy="2585323"/>
          </a:xfrm>
          <a:prstGeom prst="wedgeRoundRectCallout">
            <a:avLst>
              <a:gd name="adj1" fmla="val -54406"/>
              <a:gd name="adj2" fmla="val 14377"/>
              <a:gd name="adj3" fmla="val 16667"/>
            </a:avLst>
          </a:prstGeom>
          <a:noFill/>
          <a:ln>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asellaDiTesto 5">
            <a:extLst>
              <a:ext uri="{FF2B5EF4-FFF2-40B4-BE49-F238E27FC236}">
                <a16:creationId xmlns:a16="http://schemas.microsoft.com/office/drawing/2014/main" id="{A0D292C3-673E-4B06-7860-09D226C09672}"/>
              </a:ext>
            </a:extLst>
          </p:cNvPr>
          <p:cNvSpPr txBox="1"/>
          <p:nvPr/>
        </p:nvSpPr>
        <p:spPr>
          <a:xfrm>
            <a:off x="2402723" y="3516284"/>
            <a:ext cx="9143655" cy="2585323"/>
          </a:xfrm>
          <a:prstGeom prst="rect">
            <a:avLst/>
          </a:prstGeom>
          <a:noFill/>
        </p:spPr>
        <p:txBody>
          <a:bodyPr wrap="square">
            <a:spAutoFit/>
          </a:bodyPr>
          <a:lstStyle/>
          <a:p>
            <a:r>
              <a:rPr lang="en-GB" sz="1800" dirty="0">
                <a:solidFill>
                  <a:srgbClr val="F17E45"/>
                </a:solidFill>
                <a:latin typeface="Century Gothic" panose="020B0502020202020204" pitchFamily="34" charset="0"/>
              </a:rPr>
              <a:t>1. </a:t>
            </a:r>
            <a:r>
              <a:rPr lang="en-GB" sz="1800" b="1" dirty="0">
                <a:solidFill>
                  <a:srgbClr val="F17E45"/>
                </a:solidFill>
                <a:latin typeface="Century Gothic" panose="020B0502020202020204" pitchFamily="34" charset="0"/>
              </a:rPr>
              <a:t>Values can be developed and acquired</a:t>
            </a:r>
            <a:r>
              <a:rPr lang="en-GB" sz="1800" dirty="0">
                <a:solidFill>
                  <a:srgbClr val="F17E45"/>
                </a:solidFill>
                <a:latin typeface="Century Gothic" panose="020B0502020202020204" pitchFamily="34" charset="0"/>
              </a:rPr>
              <a:t>, they cannot be merely taught</a:t>
            </a:r>
            <a:br>
              <a:rPr lang="en-GB" sz="1800" dirty="0">
                <a:solidFill>
                  <a:srgbClr val="F17E45"/>
                </a:solidFill>
                <a:latin typeface="Century Gothic" panose="020B0502020202020204" pitchFamily="34" charset="0"/>
              </a:rPr>
            </a:br>
            <a:r>
              <a:rPr lang="en-GB" sz="1800" dirty="0">
                <a:solidFill>
                  <a:srgbClr val="F17E45"/>
                </a:solidFill>
                <a:latin typeface="Century Gothic" panose="020B0502020202020204" pitchFamily="34" charset="0"/>
              </a:rPr>
              <a:t>2. </a:t>
            </a:r>
            <a:r>
              <a:rPr lang="en-GB" sz="1800" b="1" dirty="0">
                <a:solidFill>
                  <a:srgbClr val="F17E45"/>
                </a:solidFill>
                <a:latin typeface="Century Gothic" panose="020B0502020202020204" pitchFamily="34" charset="0"/>
              </a:rPr>
              <a:t>Experience and exercising values in practice </a:t>
            </a:r>
            <a:r>
              <a:rPr lang="en-GB" sz="1800" dirty="0">
                <a:solidFill>
                  <a:srgbClr val="F17E45"/>
                </a:solidFill>
                <a:latin typeface="Century Gothic" panose="020B0502020202020204" pitchFamily="34" charset="0"/>
              </a:rPr>
              <a:t>is a fundamental part of values</a:t>
            </a:r>
            <a:br>
              <a:rPr lang="en-GB" sz="1800" dirty="0">
                <a:solidFill>
                  <a:srgbClr val="F17E45"/>
                </a:solidFill>
                <a:latin typeface="Century Gothic" panose="020B0502020202020204" pitchFamily="34" charset="0"/>
              </a:rPr>
            </a:br>
            <a:r>
              <a:rPr lang="en-GB" sz="1800" dirty="0">
                <a:solidFill>
                  <a:srgbClr val="F17E45"/>
                </a:solidFill>
                <a:latin typeface="Century Gothic" panose="020B0502020202020204" pitchFamily="34" charset="0"/>
              </a:rPr>
              <a:t>3. </a:t>
            </a:r>
            <a:r>
              <a:rPr lang="en-GB" sz="1800" b="1" dirty="0">
                <a:solidFill>
                  <a:srgbClr val="F17E45"/>
                </a:solidFill>
                <a:latin typeface="Century Gothic" panose="020B0502020202020204" pitchFamily="34" charset="0"/>
              </a:rPr>
              <a:t>Values always involve forms of tension, complexity, </a:t>
            </a:r>
            <a:r>
              <a:rPr lang="en-GB" sz="1800" b="1" dirty="0" err="1">
                <a:solidFill>
                  <a:srgbClr val="F17E45"/>
                </a:solidFill>
                <a:latin typeface="Century Gothic" panose="020B0502020202020204" pitchFamily="34" charset="0"/>
              </a:rPr>
              <a:t>contestedness</a:t>
            </a:r>
            <a:r>
              <a:rPr lang="en-GB" sz="1800" dirty="0">
                <a:solidFill>
                  <a:srgbClr val="F17E45"/>
                </a:solidFill>
                <a:latin typeface="Century Gothic" panose="020B0502020202020204" pitchFamily="34" charset="0"/>
              </a:rPr>
              <a:t>; this means that a core capacity regarding values is to be able to be critical, take a distance, reflect, and also, listening</a:t>
            </a:r>
            <a:br>
              <a:rPr lang="en-GB" sz="1800" dirty="0">
                <a:solidFill>
                  <a:srgbClr val="F17E45"/>
                </a:solidFill>
                <a:latin typeface="Century Gothic" panose="020B0502020202020204" pitchFamily="34" charset="0"/>
              </a:rPr>
            </a:br>
            <a:r>
              <a:rPr lang="en-GB" sz="1800" dirty="0">
                <a:solidFill>
                  <a:srgbClr val="F17E45"/>
                </a:solidFill>
                <a:latin typeface="Century Gothic" panose="020B0502020202020204" pitchFamily="34" charset="0"/>
              </a:rPr>
              <a:t>4. </a:t>
            </a:r>
            <a:r>
              <a:rPr lang="en-GB" sz="1800" b="1" dirty="0">
                <a:solidFill>
                  <a:srgbClr val="F17E45"/>
                </a:solidFill>
                <a:latin typeface="Century Gothic" panose="020B0502020202020204" pitchFamily="34" charset="0"/>
              </a:rPr>
              <a:t>Deliberation about values </a:t>
            </a:r>
            <a:r>
              <a:rPr lang="en-GB" sz="1800" dirty="0">
                <a:solidFill>
                  <a:srgbClr val="F17E45"/>
                </a:solidFill>
                <a:latin typeface="Century Gothic" panose="020B0502020202020204" pitchFamily="34" charset="0"/>
              </a:rPr>
              <a:t>is in fact necessarily </a:t>
            </a:r>
            <a:r>
              <a:rPr lang="en-GB" sz="1800" b="1" dirty="0">
                <a:solidFill>
                  <a:srgbClr val="F17E45"/>
                </a:solidFill>
                <a:latin typeface="Century Gothic" panose="020B0502020202020204" pitchFamily="34" charset="0"/>
              </a:rPr>
              <a:t>controversial</a:t>
            </a:r>
            <a:br>
              <a:rPr lang="en-GB" sz="1800" dirty="0">
                <a:solidFill>
                  <a:srgbClr val="F17E45"/>
                </a:solidFill>
                <a:latin typeface="Century Gothic" panose="020B0502020202020204" pitchFamily="34" charset="0"/>
              </a:rPr>
            </a:br>
            <a:r>
              <a:rPr lang="en-GB" sz="1800" dirty="0">
                <a:solidFill>
                  <a:srgbClr val="F17E45"/>
                </a:solidFill>
                <a:latin typeface="Century Gothic" panose="020B0502020202020204" pitchFamily="34" charset="0"/>
              </a:rPr>
              <a:t>5. Citizenship education is not only about competences but also about </a:t>
            </a:r>
            <a:r>
              <a:rPr lang="en-GB" sz="1800" b="1" dirty="0">
                <a:solidFill>
                  <a:srgbClr val="F17E45"/>
                </a:solidFill>
                <a:latin typeface="Century Gothic" panose="020B0502020202020204" pitchFamily="34" charset="0"/>
              </a:rPr>
              <a:t>collectively discussing</a:t>
            </a:r>
            <a:r>
              <a:rPr lang="en-GB" sz="1800" dirty="0">
                <a:solidFill>
                  <a:srgbClr val="F17E45"/>
                </a:solidFill>
                <a:latin typeface="Century Gothic" panose="020B0502020202020204" pitchFamily="34" charset="0"/>
              </a:rPr>
              <a:t>, </a:t>
            </a:r>
            <a:r>
              <a:rPr lang="en-GB" sz="1800" b="1" dirty="0">
                <a:solidFill>
                  <a:srgbClr val="F17E45"/>
                </a:solidFill>
                <a:latin typeface="Century Gothic" panose="020B0502020202020204" pitchFamily="34" charset="0"/>
              </a:rPr>
              <a:t>making transparent major impediments </a:t>
            </a:r>
            <a:r>
              <a:rPr lang="en-GB" sz="1800" dirty="0">
                <a:solidFill>
                  <a:srgbClr val="F17E45"/>
                </a:solidFill>
                <a:latin typeface="Century Gothic" panose="020B0502020202020204" pitchFamily="34" charset="0"/>
              </a:rPr>
              <a:t>to inclusion and participation</a:t>
            </a:r>
            <a:endParaRPr lang="en-GB" dirty="0"/>
          </a:p>
        </p:txBody>
      </p:sp>
      <p:pic>
        <p:nvPicPr>
          <p:cNvPr id="7" name="Immagine 6">
            <a:extLst>
              <a:ext uri="{FF2B5EF4-FFF2-40B4-BE49-F238E27FC236}">
                <a16:creationId xmlns:a16="http://schemas.microsoft.com/office/drawing/2014/main" id="{A1B74BE4-0F7E-E5D5-D534-FB95A35B7CB5}"/>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pic>
        <p:nvPicPr>
          <p:cNvPr id="8" name="Immagine 7">
            <a:extLst>
              <a:ext uri="{FF2B5EF4-FFF2-40B4-BE49-F238E27FC236}">
                <a16:creationId xmlns:a16="http://schemas.microsoft.com/office/drawing/2014/main" id="{90129E9F-E38B-3911-3A03-8C708922E354}"/>
              </a:ext>
            </a:extLst>
          </p:cNvPr>
          <p:cNvPicPr>
            <a:picLocks noChangeAspect="1"/>
          </p:cNvPicPr>
          <p:nvPr/>
        </p:nvPicPr>
        <p:blipFill>
          <a:blip r:embed="rId4">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6895203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914CF1D-5AE4-0676-EBB5-EA3BFC26F555}"/>
            </a:ext>
          </a:extLst>
        </p:cNvPr>
        <p:cNvGrpSpPr/>
        <p:nvPr/>
      </p:nvGrpSpPr>
      <p:grpSpPr>
        <a:xfrm>
          <a:off x="0" y="0"/>
          <a:ext cx="0" cy="0"/>
          <a:chOff x="0" y="0"/>
          <a:chExt cx="0" cy="0"/>
        </a:xfrm>
      </p:grpSpPr>
      <p:pic>
        <p:nvPicPr>
          <p:cNvPr id="10" name="Immagine 9">
            <a:extLst>
              <a:ext uri="{FF2B5EF4-FFF2-40B4-BE49-F238E27FC236}">
                <a16:creationId xmlns:a16="http://schemas.microsoft.com/office/drawing/2014/main" id="{5637FF32-20D2-0FE5-1B2E-7ACF46D528ED}"/>
              </a:ext>
            </a:extLst>
          </p:cNvPr>
          <p:cNvPicPr>
            <a:picLocks noChangeAspect="1"/>
          </p:cNvPicPr>
          <p:nvPr/>
        </p:nvPicPr>
        <p:blipFill>
          <a:blip r:embed="rId3"/>
          <a:stretch>
            <a:fillRect/>
          </a:stretch>
        </p:blipFill>
        <p:spPr>
          <a:xfrm>
            <a:off x="6557485" y="-1"/>
            <a:ext cx="5634515" cy="4447309"/>
          </a:xfrm>
          <a:prstGeom prst="rect">
            <a:avLst/>
          </a:prstGeom>
        </p:spPr>
      </p:pic>
      <p:pic>
        <p:nvPicPr>
          <p:cNvPr id="9" name="Immagine 8">
            <a:hlinkClick r:id="rId4"/>
            <a:extLst>
              <a:ext uri="{FF2B5EF4-FFF2-40B4-BE49-F238E27FC236}">
                <a16:creationId xmlns:a16="http://schemas.microsoft.com/office/drawing/2014/main" id="{27E36C70-15C8-A887-CC6C-33F937F6B5BF}"/>
              </a:ext>
            </a:extLst>
          </p:cNvPr>
          <p:cNvPicPr>
            <a:picLocks noChangeAspect="1"/>
          </p:cNvPicPr>
          <p:nvPr/>
        </p:nvPicPr>
        <p:blipFill>
          <a:blip r:embed="rId5"/>
          <a:stretch>
            <a:fillRect/>
          </a:stretch>
        </p:blipFill>
        <p:spPr>
          <a:xfrm>
            <a:off x="3133898" y="864523"/>
            <a:ext cx="8841072" cy="4938195"/>
          </a:xfrm>
          <a:prstGeom prst="rect">
            <a:avLst/>
          </a:prstGeom>
        </p:spPr>
      </p:pic>
      <p:pic>
        <p:nvPicPr>
          <p:cNvPr id="12" name="Immagine 11">
            <a:extLst>
              <a:ext uri="{FF2B5EF4-FFF2-40B4-BE49-F238E27FC236}">
                <a16:creationId xmlns:a16="http://schemas.microsoft.com/office/drawing/2014/main" id="{4FE39182-49F7-528A-F014-548ECCFC5BA7}"/>
              </a:ext>
            </a:extLst>
          </p:cNvPr>
          <p:cNvPicPr>
            <a:picLocks noChangeAspect="1"/>
          </p:cNvPicPr>
          <p:nvPr/>
        </p:nvPicPr>
        <p:blipFill>
          <a:blip r:embed="rId6"/>
          <a:stretch>
            <a:fillRect/>
          </a:stretch>
        </p:blipFill>
        <p:spPr>
          <a:xfrm>
            <a:off x="307291" y="4595429"/>
            <a:ext cx="4056891" cy="2248323"/>
          </a:xfrm>
          <a:prstGeom prst="rect">
            <a:avLst/>
          </a:prstGeom>
        </p:spPr>
      </p:pic>
      <p:pic>
        <p:nvPicPr>
          <p:cNvPr id="13" name="Immagine 12">
            <a:extLst>
              <a:ext uri="{FF2B5EF4-FFF2-40B4-BE49-F238E27FC236}">
                <a16:creationId xmlns:a16="http://schemas.microsoft.com/office/drawing/2014/main" id="{0DC5FE6A-B16E-2F74-7B83-6B1DA9FADB43}"/>
              </a:ext>
            </a:extLst>
          </p:cNvPr>
          <p:cNvPicPr>
            <a:picLocks noChangeAspect="1"/>
          </p:cNvPicPr>
          <p:nvPr/>
        </p:nvPicPr>
        <p:blipFill>
          <a:blip r:embed="rId7">
            <a:alphaModFix amt="48000"/>
          </a:blip>
          <a:stretch>
            <a:fillRect/>
          </a:stretch>
        </p:blipFill>
        <p:spPr>
          <a:xfrm>
            <a:off x="730387" y="203608"/>
            <a:ext cx="2186482" cy="1934030"/>
          </a:xfrm>
          <a:prstGeom prst="rect">
            <a:avLst/>
          </a:prstGeom>
        </p:spPr>
      </p:pic>
      <p:pic>
        <p:nvPicPr>
          <p:cNvPr id="14" name="Immagine 13">
            <a:extLst>
              <a:ext uri="{FF2B5EF4-FFF2-40B4-BE49-F238E27FC236}">
                <a16:creationId xmlns:a16="http://schemas.microsoft.com/office/drawing/2014/main" id="{1D5671BC-8AA4-5BCC-43DA-F4BFFBEF6E23}"/>
              </a:ext>
            </a:extLst>
          </p:cNvPr>
          <p:cNvPicPr>
            <a:picLocks noChangeAspect="1"/>
          </p:cNvPicPr>
          <p:nvPr/>
        </p:nvPicPr>
        <p:blipFill>
          <a:blip r:embed="rId7">
            <a:alphaModFix amt="48000"/>
          </a:blip>
          <a:stretch>
            <a:fillRect/>
          </a:stretch>
        </p:blipFill>
        <p:spPr>
          <a:xfrm>
            <a:off x="8592457" y="6065114"/>
            <a:ext cx="3436810" cy="593793"/>
          </a:xfrm>
          <a:prstGeom prst="rect">
            <a:avLst/>
          </a:prstGeom>
        </p:spPr>
      </p:pic>
      <p:sp>
        <p:nvSpPr>
          <p:cNvPr id="3" name="TextBox 2">
            <a:extLst>
              <a:ext uri="{FF2B5EF4-FFF2-40B4-BE49-F238E27FC236}">
                <a16:creationId xmlns:a16="http://schemas.microsoft.com/office/drawing/2014/main" id="{0B0473A6-21D0-3C5A-5D25-E3520EAEFB7B}"/>
              </a:ext>
            </a:extLst>
          </p:cNvPr>
          <p:cNvSpPr txBox="1"/>
          <p:nvPr/>
        </p:nvSpPr>
        <p:spPr>
          <a:xfrm>
            <a:off x="4428849" y="6065114"/>
            <a:ext cx="2493818" cy="584775"/>
          </a:xfrm>
          <a:prstGeom prst="rect">
            <a:avLst/>
          </a:prstGeom>
          <a:noFill/>
        </p:spPr>
        <p:txBody>
          <a:bodyPr wrap="square">
            <a:spAutoFit/>
          </a:bodyPr>
          <a:lstStyle/>
          <a:p>
            <a:r>
              <a:rPr lang="en-GB" sz="1600" dirty="0">
                <a:solidFill>
                  <a:srgbClr val="F17E45"/>
                </a:solidFill>
              </a:rPr>
              <a:t>https://www.youtube.com/watch?v=xzV7ZxfMovw</a:t>
            </a:r>
          </a:p>
        </p:txBody>
      </p:sp>
    </p:spTree>
    <p:extLst>
      <p:ext uri="{BB962C8B-B14F-4D97-AF65-F5344CB8AC3E}">
        <p14:creationId xmlns:p14="http://schemas.microsoft.com/office/powerpoint/2010/main" val="3524872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96F4E15-FCB6-0D79-AF27-9DFC8B1DA50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6172585-C2DD-4125-609A-52C5CA32F001}"/>
              </a:ext>
            </a:extLst>
          </p:cNvPr>
          <p:cNvSpPr>
            <a:spLocks noGrp="1"/>
          </p:cNvSpPr>
          <p:nvPr>
            <p:ph type="ctrTitle"/>
          </p:nvPr>
        </p:nvSpPr>
        <p:spPr>
          <a:xfrm>
            <a:off x="1008611" y="4360558"/>
            <a:ext cx="5915892" cy="1003214"/>
          </a:xfrm>
        </p:spPr>
        <p:txBody>
          <a:bodyPr>
            <a:normAutofit fontScale="90000"/>
          </a:bodyPr>
          <a:lstStyle/>
          <a:p>
            <a:pPr algn="l"/>
            <a:r>
              <a:rPr lang="it-IT" sz="3600" b="1" dirty="0">
                <a:solidFill>
                  <a:srgbClr val="F17E45"/>
                </a:solidFill>
                <a:latin typeface="Century Gothic" panose="020B0502020202020204" pitchFamily="34" charset="0"/>
              </a:rPr>
              <a:t>1. Premise</a:t>
            </a:r>
            <a:br>
              <a:rPr lang="it-IT" sz="3600" b="1" dirty="0">
                <a:solidFill>
                  <a:srgbClr val="51578B"/>
                </a:solidFill>
                <a:latin typeface="Century Gothic" panose="020B0502020202020204" pitchFamily="34" charset="0"/>
              </a:rPr>
            </a:br>
            <a:r>
              <a:rPr lang="it-IT" sz="160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In 2019, young people were celebrated as having contributed to a “</a:t>
            </a:r>
            <a:r>
              <a:rPr lang="en-GB" sz="2700" b="1" dirty="0">
                <a:solidFill>
                  <a:srgbClr val="51578B"/>
                </a:solidFill>
                <a:latin typeface="Century Gothic" panose="020B0502020202020204" pitchFamily="34" charset="0"/>
              </a:rPr>
              <a:t>record turnout</a:t>
            </a:r>
            <a:r>
              <a:rPr lang="en-GB" sz="2700" dirty="0">
                <a:solidFill>
                  <a:srgbClr val="51578B"/>
                </a:solidFill>
                <a:latin typeface="Century Gothic" panose="020B0502020202020204" pitchFamily="34" charset="0"/>
              </a:rPr>
              <a:t>” and as involving “</a:t>
            </a:r>
            <a:r>
              <a:rPr lang="en-GB" sz="2700" b="1" dirty="0">
                <a:solidFill>
                  <a:srgbClr val="51578B"/>
                </a:solidFill>
                <a:latin typeface="Century Gothic" panose="020B0502020202020204" pitchFamily="34" charset="0"/>
              </a:rPr>
              <a:t>a surge in participation by young people</a:t>
            </a:r>
            <a:r>
              <a:rPr lang="en-GB" sz="2700" dirty="0">
                <a:solidFill>
                  <a:srgbClr val="51578B"/>
                </a:solidFill>
                <a:latin typeface="Century Gothic" panose="020B0502020202020204" pitchFamily="34" charset="0"/>
              </a:rPr>
              <a:t>”. </a:t>
            </a:r>
            <a:br>
              <a:rPr lang="en-GB" sz="2700" dirty="0">
                <a:solidFill>
                  <a:srgbClr val="51578B"/>
                </a:solidFill>
                <a:latin typeface="Century Gothic" panose="020B0502020202020204" pitchFamily="34" charset="0"/>
              </a:rPr>
            </a:br>
            <a:br>
              <a:rPr lang="en-GB" sz="2700"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In 2024, the picture is clearly different. </a:t>
            </a:r>
            <a:endParaRPr lang="en-GB" sz="3600" dirty="0">
              <a:solidFill>
                <a:srgbClr val="51578B"/>
              </a:solidFill>
              <a:latin typeface="Century Gothic" panose="020B0502020202020204" pitchFamily="34" charset="0"/>
            </a:endParaRPr>
          </a:p>
        </p:txBody>
      </p:sp>
      <p:sp>
        <p:nvSpPr>
          <p:cNvPr id="3" name="Sottotitolo 2">
            <a:extLst>
              <a:ext uri="{FF2B5EF4-FFF2-40B4-BE49-F238E27FC236}">
                <a16:creationId xmlns:a16="http://schemas.microsoft.com/office/drawing/2014/main" id="{7D507646-264B-C370-00BC-FCEB7A1C2F4D}"/>
              </a:ext>
            </a:extLst>
          </p:cNvPr>
          <p:cNvSpPr>
            <a:spLocks noGrp="1"/>
          </p:cNvSpPr>
          <p:nvPr>
            <p:ph type="subTitle" idx="1"/>
          </p:nvPr>
        </p:nvSpPr>
        <p:spPr>
          <a:xfrm>
            <a:off x="10086109" y="4199774"/>
            <a:ext cx="1510145" cy="662391"/>
          </a:xfrm>
        </p:spPr>
        <p:txBody>
          <a:bodyPr>
            <a:normAutofit/>
          </a:bodyPr>
          <a:lstStyle/>
          <a:p>
            <a:r>
              <a:rPr lang="en-GB" sz="4000" b="1" dirty="0">
                <a:solidFill>
                  <a:srgbClr val="FAB914"/>
                </a:solidFill>
                <a:latin typeface="Calibri" panose="020F0502020204030204" pitchFamily="34" charset="0"/>
                <a:cs typeface="Calibri" panose="020F0502020204030204" pitchFamily="34" charset="0"/>
              </a:rPr>
              <a:t>…..</a:t>
            </a:r>
          </a:p>
        </p:txBody>
      </p:sp>
      <p:sp>
        <p:nvSpPr>
          <p:cNvPr id="4" name="Sottotitolo 2">
            <a:extLst>
              <a:ext uri="{FF2B5EF4-FFF2-40B4-BE49-F238E27FC236}">
                <a16:creationId xmlns:a16="http://schemas.microsoft.com/office/drawing/2014/main" id="{DB4AA70C-FF13-685A-042D-0387BCEC80D6}"/>
              </a:ext>
            </a:extLst>
          </p:cNvPr>
          <p:cNvSpPr txBox="1">
            <a:spLocks/>
          </p:cNvSpPr>
          <p:nvPr/>
        </p:nvSpPr>
        <p:spPr>
          <a:xfrm>
            <a:off x="10372897" y="4930762"/>
            <a:ext cx="936567" cy="6623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800" b="1" dirty="0">
                <a:solidFill>
                  <a:srgbClr val="F17E45"/>
                </a:solidFill>
                <a:latin typeface="Calibri" panose="020F0502020204030204" pitchFamily="34" charset="0"/>
                <a:cs typeface="Calibri" panose="020F0502020204030204" pitchFamily="34" charset="0"/>
              </a:rPr>
              <a:t>….</a:t>
            </a:r>
            <a:endParaRPr lang="en-GB" sz="2800" dirty="0">
              <a:solidFill>
                <a:srgbClr val="F17E45"/>
              </a:solidFill>
              <a:latin typeface="Calibri" panose="020F0502020204030204" pitchFamily="34" charset="0"/>
              <a:cs typeface="Calibri" panose="020F0502020204030204" pitchFamily="34" charset="0"/>
            </a:endParaRPr>
          </a:p>
        </p:txBody>
      </p:sp>
      <p:pic>
        <p:nvPicPr>
          <p:cNvPr id="5" name="Immagine 4">
            <a:extLst>
              <a:ext uri="{FF2B5EF4-FFF2-40B4-BE49-F238E27FC236}">
                <a16:creationId xmlns:a16="http://schemas.microsoft.com/office/drawing/2014/main" id="{D1688DE9-EEB7-999D-939E-EF186BDD0A12}"/>
              </a:ext>
            </a:extLst>
          </p:cNvPr>
          <p:cNvPicPr>
            <a:picLocks noChangeAspect="1"/>
          </p:cNvPicPr>
          <p:nvPr/>
        </p:nvPicPr>
        <p:blipFill>
          <a:blip r:embed="rId3"/>
          <a:stretch>
            <a:fillRect/>
          </a:stretch>
        </p:blipFill>
        <p:spPr>
          <a:xfrm>
            <a:off x="9006630" y="2403031"/>
            <a:ext cx="2302834" cy="3593486"/>
          </a:xfrm>
          <a:prstGeom prst="rect">
            <a:avLst/>
          </a:prstGeom>
        </p:spPr>
      </p:pic>
      <p:pic>
        <p:nvPicPr>
          <p:cNvPr id="7" name="Immagine 6">
            <a:extLst>
              <a:ext uri="{FF2B5EF4-FFF2-40B4-BE49-F238E27FC236}">
                <a16:creationId xmlns:a16="http://schemas.microsoft.com/office/drawing/2014/main" id="{9E96A648-1444-3E37-0B89-22E7B28FB7EE}"/>
              </a:ext>
            </a:extLst>
          </p:cNvPr>
          <p:cNvPicPr>
            <a:picLocks noChangeAspect="1"/>
          </p:cNvPicPr>
          <p:nvPr/>
        </p:nvPicPr>
        <p:blipFill>
          <a:blip r:embed="rId4"/>
          <a:stretch>
            <a:fillRect/>
          </a:stretch>
        </p:blipFill>
        <p:spPr>
          <a:xfrm>
            <a:off x="4870739" y="5593153"/>
            <a:ext cx="2053763" cy="1259490"/>
          </a:xfrm>
          <a:prstGeom prst="rect">
            <a:avLst/>
          </a:prstGeom>
        </p:spPr>
      </p:pic>
      <p:pic>
        <p:nvPicPr>
          <p:cNvPr id="10" name="Immagine 9">
            <a:extLst>
              <a:ext uri="{FF2B5EF4-FFF2-40B4-BE49-F238E27FC236}">
                <a16:creationId xmlns:a16="http://schemas.microsoft.com/office/drawing/2014/main" id="{0D631090-DE4C-8B41-1E0A-EDF2FA6CE0F5}"/>
              </a:ext>
            </a:extLst>
          </p:cNvPr>
          <p:cNvPicPr>
            <a:picLocks noChangeAspect="1"/>
          </p:cNvPicPr>
          <p:nvPr/>
        </p:nvPicPr>
        <p:blipFill>
          <a:blip r:embed="rId5">
            <a:alphaModFix amt="48000"/>
          </a:blip>
          <a:stretch>
            <a:fillRect/>
          </a:stretch>
        </p:blipFill>
        <p:spPr>
          <a:xfrm>
            <a:off x="730386" y="203608"/>
            <a:ext cx="4237681" cy="1934030"/>
          </a:xfrm>
          <a:prstGeom prst="rect">
            <a:avLst/>
          </a:prstGeom>
        </p:spPr>
      </p:pic>
      <p:pic>
        <p:nvPicPr>
          <p:cNvPr id="11" name="Immagine 10">
            <a:extLst>
              <a:ext uri="{FF2B5EF4-FFF2-40B4-BE49-F238E27FC236}">
                <a16:creationId xmlns:a16="http://schemas.microsoft.com/office/drawing/2014/main" id="{5E847220-880A-C78D-7DFC-6564277D59B9}"/>
              </a:ext>
            </a:extLst>
          </p:cNvPr>
          <p:cNvPicPr>
            <a:picLocks noChangeAspect="1"/>
          </p:cNvPicPr>
          <p:nvPr/>
        </p:nvPicPr>
        <p:blipFill>
          <a:blip r:embed="rId5">
            <a:alphaModFix amt="48000"/>
          </a:blip>
          <a:stretch>
            <a:fillRect/>
          </a:stretch>
        </p:blipFill>
        <p:spPr>
          <a:xfrm>
            <a:off x="8592457" y="6065114"/>
            <a:ext cx="3436810" cy="593793"/>
          </a:xfrm>
          <a:prstGeom prst="rect">
            <a:avLst/>
          </a:prstGeom>
        </p:spPr>
      </p:pic>
      <p:sp>
        <p:nvSpPr>
          <p:cNvPr id="6" name="Speech Bubble: Oval 5">
            <a:extLst>
              <a:ext uri="{FF2B5EF4-FFF2-40B4-BE49-F238E27FC236}">
                <a16:creationId xmlns:a16="http://schemas.microsoft.com/office/drawing/2014/main" id="{16152697-1689-3424-DFA1-E12BF58C1B0D}"/>
              </a:ext>
            </a:extLst>
          </p:cNvPr>
          <p:cNvSpPr/>
          <p:nvPr/>
        </p:nvSpPr>
        <p:spPr>
          <a:xfrm>
            <a:off x="6800345" y="5018454"/>
            <a:ext cx="2053763" cy="1343556"/>
          </a:xfrm>
          <a:prstGeom prst="wedgeEllipseCallout">
            <a:avLst>
              <a:gd name="adj1" fmla="val -67983"/>
              <a:gd name="adj2" fmla="val 17128"/>
            </a:avLst>
          </a:prstGeom>
          <a:noFill/>
          <a:ln>
            <a:solidFill>
              <a:srgbClr val="05488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4010F21-AAAA-4341-6631-A7B0623CBA0B}"/>
              </a:ext>
            </a:extLst>
          </p:cNvPr>
          <p:cNvSpPr txBox="1"/>
          <p:nvPr/>
        </p:nvSpPr>
        <p:spPr>
          <a:xfrm>
            <a:off x="7065498" y="5222332"/>
            <a:ext cx="1654342" cy="923330"/>
          </a:xfrm>
          <a:prstGeom prst="rect">
            <a:avLst/>
          </a:prstGeom>
          <a:noFill/>
        </p:spPr>
        <p:txBody>
          <a:bodyPr wrap="square" rtlCol="0">
            <a:spAutoFit/>
          </a:bodyPr>
          <a:lstStyle/>
          <a:p>
            <a:r>
              <a:rPr lang="en-GB" b="1" i="1" dirty="0"/>
              <a:t>“Young people as most pro-European?”</a:t>
            </a:r>
          </a:p>
        </p:txBody>
      </p:sp>
    </p:spTree>
    <p:extLst>
      <p:ext uri="{BB962C8B-B14F-4D97-AF65-F5344CB8AC3E}">
        <p14:creationId xmlns:p14="http://schemas.microsoft.com/office/powerpoint/2010/main" val="4033630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FBCED68-5D69-6652-FA07-0526E705E24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71D1D3F-6362-7788-677F-A97916741063}"/>
              </a:ext>
            </a:extLst>
          </p:cNvPr>
          <p:cNvSpPr>
            <a:spLocks noGrp="1"/>
          </p:cNvSpPr>
          <p:nvPr>
            <p:ph type="ctrTitle"/>
          </p:nvPr>
        </p:nvSpPr>
        <p:spPr>
          <a:xfrm>
            <a:off x="882536" y="4029362"/>
            <a:ext cx="6431281" cy="1003214"/>
          </a:xfrm>
        </p:spPr>
        <p:txBody>
          <a:bodyPr>
            <a:normAutofit fontScale="90000"/>
          </a:bodyPr>
          <a:lstStyle/>
          <a:p>
            <a:pPr algn="l"/>
            <a:r>
              <a:rPr lang="it-IT" sz="3600" b="1" dirty="0">
                <a:solidFill>
                  <a:srgbClr val="F17E45"/>
                </a:solidFill>
                <a:latin typeface="Century Gothic" panose="020B0502020202020204" pitchFamily="34" charset="0"/>
              </a:rPr>
              <a:t>1. Premise</a:t>
            </a:r>
            <a:br>
              <a:rPr lang="it-IT" sz="3600" b="1" dirty="0">
                <a:solidFill>
                  <a:srgbClr val="51578B"/>
                </a:solidFill>
                <a:latin typeface="Century Gothic" panose="020B0502020202020204" pitchFamily="34" charset="0"/>
              </a:rPr>
            </a:br>
            <a:br>
              <a:rPr lang="it-IT" sz="36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More worrisome is that in a number of countries the young people that did vote, voted for </a:t>
            </a:r>
            <a:r>
              <a:rPr lang="en-GB" sz="2700" b="1" dirty="0">
                <a:solidFill>
                  <a:srgbClr val="51578B"/>
                </a:solidFill>
                <a:latin typeface="Century Gothic" panose="020B0502020202020204" pitchFamily="34" charset="0"/>
              </a:rPr>
              <a:t>radical right-wing </a:t>
            </a:r>
            <a:r>
              <a:rPr lang="en-GB" sz="2700" dirty="0">
                <a:solidFill>
                  <a:srgbClr val="51578B"/>
                </a:solidFill>
                <a:latin typeface="Century Gothic" panose="020B0502020202020204" pitchFamily="34" charset="0"/>
              </a:rPr>
              <a:t>and </a:t>
            </a:r>
            <a:r>
              <a:rPr lang="en-GB" sz="2700" b="1" dirty="0">
                <a:solidFill>
                  <a:srgbClr val="51578B"/>
                </a:solidFill>
                <a:latin typeface="Century Gothic" panose="020B0502020202020204" pitchFamily="34" charset="0"/>
              </a:rPr>
              <a:t>populist parties</a:t>
            </a:r>
            <a:r>
              <a:rPr lang="en-GB" sz="2700" dirty="0">
                <a:solidFill>
                  <a:srgbClr val="51578B"/>
                </a:solidFill>
                <a:latin typeface="Century Gothic" panose="020B0502020202020204" pitchFamily="34" charset="0"/>
              </a:rPr>
              <a:t>, not least in France and Germany. </a:t>
            </a:r>
            <a:endParaRPr lang="en-GB" sz="3600" dirty="0">
              <a:solidFill>
                <a:srgbClr val="51578B"/>
              </a:solidFill>
              <a:latin typeface="Century Gothic" panose="020B0502020202020204" pitchFamily="34" charset="0"/>
            </a:endParaRPr>
          </a:p>
        </p:txBody>
      </p:sp>
      <p:pic>
        <p:nvPicPr>
          <p:cNvPr id="9" name="Immagine 8">
            <a:extLst>
              <a:ext uri="{FF2B5EF4-FFF2-40B4-BE49-F238E27FC236}">
                <a16:creationId xmlns:a16="http://schemas.microsoft.com/office/drawing/2014/main" id="{934147B5-17CD-1E61-3DFC-0EE221B7EC68}"/>
              </a:ext>
            </a:extLst>
          </p:cNvPr>
          <p:cNvPicPr>
            <a:picLocks noChangeAspect="1"/>
          </p:cNvPicPr>
          <p:nvPr/>
        </p:nvPicPr>
        <p:blipFill>
          <a:blip r:embed="rId3"/>
          <a:stretch>
            <a:fillRect/>
          </a:stretch>
        </p:blipFill>
        <p:spPr>
          <a:xfrm>
            <a:off x="4870739" y="5593153"/>
            <a:ext cx="2053763" cy="1259490"/>
          </a:xfrm>
          <a:prstGeom prst="rect">
            <a:avLst/>
          </a:prstGeom>
        </p:spPr>
      </p:pic>
      <p:pic>
        <p:nvPicPr>
          <p:cNvPr id="3076" name="Picture 4" descr="AfD-Europaparteitag: Um ihren Anti-EU-Plan umzusetzen, will die AfD ein europäisches Bündnis mit anderen Rechtsaußenparteien eingehen.">
            <a:extLst>
              <a:ext uri="{FF2B5EF4-FFF2-40B4-BE49-F238E27FC236}">
                <a16:creationId xmlns:a16="http://schemas.microsoft.com/office/drawing/2014/main" id="{99B99450-1238-D220-F3AA-E2B6E43FF7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7580" y="3809695"/>
            <a:ext cx="4013201" cy="2255419"/>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3">
            <a:extLst>
              <a:ext uri="{FF2B5EF4-FFF2-40B4-BE49-F238E27FC236}">
                <a16:creationId xmlns:a16="http://schemas.microsoft.com/office/drawing/2014/main" id="{59B3EB8F-4171-E106-CF1E-88E166569EBD}"/>
              </a:ext>
            </a:extLst>
          </p:cNvPr>
          <p:cNvPicPr>
            <a:picLocks noChangeAspect="1"/>
          </p:cNvPicPr>
          <p:nvPr/>
        </p:nvPicPr>
        <p:blipFill>
          <a:blip r:embed="rId5">
            <a:alphaModFix amt="48000"/>
          </a:blip>
          <a:stretch>
            <a:fillRect/>
          </a:stretch>
        </p:blipFill>
        <p:spPr>
          <a:xfrm>
            <a:off x="730386" y="203608"/>
            <a:ext cx="4237681" cy="1934030"/>
          </a:xfrm>
          <a:prstGeom prst="rect">
            <a:avLst/>
          </a:prstGeom>
        </p:spPr>
      </p:pic>
      <p:pic>
        <p:nvPicPr>
          <p:cNvPr id="15" name="Immagine 14">
            <a:extLst>
              <a:ext uri="{FF2B5EF4-FFF2-40B4-BE49-F238E27FC236}">
                <a16:creationId xmlns:a16="http://schemas.microsoft.com/office/drawing/2014/main" id="{796A679E-9494-93C8-41A3-98CC0679BFF2}"/>
              </a:ext>
            </a:extLst>
          </p:cNvPr>
          <p:cNvPicPr>
            <a:picLocks noChangeAspect="1"/>
          </p:cNvPicPr>
          <p:nvPr/>
        </p:nvPicPr>
        <p:blipFill>
          <a:blip r:embed="rId5">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1990397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C04E6C8-01B9-90D0-FDB1-215DB85079B2}"/>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8E2A939A-5EFF-9E56-433D-DA78CAC1C4B4}"/>
              </a:ext>
            </a:extLst>
          </p:cNvPr>
          <p:cNvSpPr>
            <a:spLocks noGrp="1"/>
          </p:cNvSpPr>
          <p:nvPr>
            <p:ph type="ctrTitle"/>
          </p:nvPr>
        </p:nvSpPr>
        <p:spPr>
          <a:xfrm>
            <a:off x="945659" y="3667198"/>
            <a:ext cx="5659580" cy="1591356"/>
          </a:xfrm>
        </p:spPr>
        <p:txBody>
          <a:bodyPr>
            <a:normAutofit fontScale="90000"/>
          </a:bodyPr>
          <a:lstStyle/>
          <a:p>
            <a:pPr algn="l"/>
            <a:r>
              <a:rPr lang="it-IT" sz="3600" b="1" dirty="0">
                <a:solidFill>
                  <a:srgbClr val="F17E45"/>
                </a:solidFill>
                <a:latin typeface="Century Gothic" panose="020B0502020202020204" pitchFamily="34" charset="0"/>
              </a:rPr>
              <a:t>1. Premise</a:t>
            </a:r>
            <a:br>
              <a:rPr lang="it-IT" sz="3600" b="1" dirty="0">
                <a:solidFill>
                  <a:srgbClr val="51578B"/>
                </a:solidFill>
                <a:latin typeface="Century Gothic" panose="020B0502020202020204" pitchFamily="34" charset="0"/>
              </a:rPr>
            </a:br>
            <a:br>
              <a:rPr lang="it-IT" sz="36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a:t>
            </a:r>
            <a:r>
              <a:rPr lang="en-GB" sz="2700" b="1" dirty="0">
                <a:solidFill>
                  <a:srgbClr val="51578B"/>
                </a:solidFill>
                <a:latin typeface="Century Gothic" panose="020B0502020202020204" pitchFamily="34" charset="0"/>
              </a:rPr>
              <a:t>Radical right-wing </a:t>
            </a:r>
            <a:r>
              <a:rPr lang="en-GB" sz="2700" dirty="0">
                <a:solidFill>
                  <a:srgbClr val="51578B"/>
                </a:solidFill>
                <a:latin typeface="Century Gothic" panose="020B0502020202020204" pitchFamily="34" charset="0"/>
              </a:rPr>
              <a:t>and </a:t>
            </a:r>
            <a:r>
              <a:rPr lang="en-GB" sz="2700" b="1" dirty="0">
                <a:solidFill>
                  <a:srgbClr val="51578B"/>
                </a:solidFill>
                <a:latin typeface="Century Gothic" panose="020B0502020202020204" pitchFamily="34" charset="0"/>
              </a:rPr>
              <a:t>populist parties </a:t>
            </a:r>
            <a:r>
              <a:rPr lang="en-GB" sz="2700" dirty="0">
                <a:solidFill>
                  <a:srgbClr val="51578B"/>
                </a:solidFill>
                <a:latin typeface="Century Gothic" panose="020B0502020202020204" pitchFamily="34" charset="0"/>
              </a:rPr>
              <a:t>tend to display strong Euro-sceptic positions that are in strong contrast to the main European values.</a:t>
            </a:r>
            <a:br>
              <a:rPr lang="en-GB" sz="2700" dirty="0">
                <a:solidFill>
                  <a:srgbClr val="51578B"/>
                </a:solidFill>
                <a:latin typeface="Century Gothic" panose="020B0502020202020204" pitchFamily="34" charset="0"/>
              </a:rPr>
            </a:br>
            <a:endParaRPr lang="en-GB" sz="3600" dirty="0">
              <a:solidFill>
                <a:srgbClr val="51578B"/>
              </a:solidFill>
              <a:latin typeface="Century Gothic" panose="020B0502020202020204" pitchFamily="34" charset="0"/>
            </a:endParaRPr>
          </a:p>
        </p:txBody>
      </p:sp>
      <p:sp>
        <p:nvSpPr>
          <p:cNvPr id="3" name="Sottotitolo 2">
            <a:extLst>
              <a:ext uri="{FF2B5EF4-FFF2-40B4-BE49-F238E27FC236}">
                <a16:creationId xmlns:a16="http://schemas.microsoft.com/office/drawing/2014/main" id="{DDDE91BC-698A-5F85-F8CF-1771763903C0}"/>
              </a:ext>
            </a:extLst>
          </p:cNvPr>
          <p:cNvSpPr>
            <a:spLocks noGrp="1"/>
          </p:cNvSpPr>
          <p:nvPr>
            <p:ph type="subTitle" idx="1"/>
          </p:nvPr>
        </p:nvSpPr>
        <p:spPr>
          <a:xfrm>
            <a:off x="10086109" y="4199774"/>
            <a:ext cx="1510145" cy="662391"/>
          </a:xfrm>
        </p:spPr>
        <p:txBody>
          <a:bodyPr>
            <a:normAutofit/>
          </a:bodyPr>
          <a:lstStyle/>
          <a:p>
            <a:r>
              <a:rPr lang="en-GB" sz="4000" b="1" dirty="0">
                <a:solidFill>
                  <a:srgbClr val="FAB914"/>
                </a:solidFill>
                <a:latin typeface="Calibri" panose="020F0502020204030204" pitchFamily="34" charset="0"/>
                <a:cs typeface="Calibri" panose="020F0502020204030204" pitchFamily="34" charset="0"/>
              </a:rPr>
              <a:t>…..</a:t>
            </a:r>
          </a:p>
        </p:txBody>
      </p:sp>
      <p:sp>
        <p:nvSpPr>
          <p:cNvPr id="4" name="Sottotitolo 2">
            <a:extLst>
              <a:ext uri="{FF2B5EF4-FFF2-40B4-BE49-F238E27FC236}">
                <a16:creationId xmlns:a16="http://schemas.microsoft.com/office/drawing/2014/main" id="{D3832297-ADD7-D716-6986-F4D819887AC6}"/>
              </a:ext>
            </a:extLst>
          </p:cNvPr>
          <p:cNvSpPr txBox="1">
            <a:spLocks/>
          </p:cNvSpPr>
          <p:nvPr/>
        </p:nvSpPr>
        <p:spPr>
          <a:xfrm>
            <a:off x="10372897" y="4930762"/>
            <a:ext cx="936567" cy="6623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2800" b="1" dirty="0">
                <a:solidFill>
                  <a:srgbClr val="F17E45"/>
                </a:solidFill>
                <a:latin typeface="Calibri" panose="020F0502020204030204" pitchFamily="34" charset="0"/>
                <a:cs typeface="Calibri" panose="020F0502020204030204" pitchFamily="34" charset="0"/>
              </a:rPr>
              <a:t>….</a:t>
            </a:r>
            <a:endParaRPr lang="en-GB" sz="2800" dirty="0">
              <a:solidFill>
                <a:srgbClr val="F17E45"/>
              </a:solidFill>
              <a:latin typeface="Calibri" panose="020F0502020204030204" pitchFamily="34" charset="0"/>
              <a:cs typeface="Calibri" panose="020F0502020204030204" pitchFamily="34" charset="0"/>
            </a:endParaRPr>
          </a:p>
        </p:txBody>
      </p:sp>
      <p:pic>
        <p:nvPicPr>
          <p:cNvPr id="6" name="Immagine 5">
            <a:extLst>
              <a:ext uri="{FF2B5EF4-FFF2-40B4-BE49-F238E27FC236}">
                <a16:creationId xmlns:a16="http://schemas.microsoft.com/office/drawing/2014/main" id="{A6698CAE-4C8E-AB89-B919-82E4B7136CE5}"/>
              </a:ext>
            </a:extLst>
          </p:cNvPr>
          <p:cNvPicPr>
            <a:picLocks noChangeAspect="1"/>
          </p:cNvPicPr>
          <p:nvPr/>
        </p:nvPicPr>
        <p:blipFill>
          <a:blip r:embed="rId3"/>
          <a:stretch>
            <a:fillRect/>
          </a:stretch>
        </p:blipFill>
        <p:spPr>
          <a:xfrm>
            <a:off x="6994969" y="3214782"/>
            <a:ext cx="4704225" cy="2632373"/>
          </a:xfrm>
          <a:prstGeom prst="rect">
            <a:avLst/>
          </a:prstGeom>
        </p:spPr>
      </p:pic>
      <p:pic>
        <p:nvPicPr>
          <p:cNvPr id="9" name="Immagine 8">
            <a:extLst>
              <a:ext uri="{FF2B5EF4-FFF2-40B4-BE49-F238E27FC236}">
                <a16:creationId xmlns:a16="http://schemas.microsoft.com/office/drawing/2014/main" id="{940058F1-2332-6C0F-D8EC-4BE6B16C3302}"/>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pic>
        <p:nvPicPr>
          <p:cNvPr id="10" name="Immagine 9">
            <a:extLst>
              <a:ext uri="{FF2B5EF4-FFF2-40B4-BE49-F238E27FC236}">
                <a16:creationId xmlns:a16="http://schemas.microsoft.com/office/drawing/2014/main" id="{B19DBB1D-71D3-55E0-006A-CA22C3D5D672}"/>
              </a:ext>
            </a:extLst>
          </p:cNvPr>
          <p:cNvPicPr>
            <a:picLocks noChangeAspect="1"/>
          </p:cNvPicPr>
          <p:nvPr/>
        </p:nvPicPr>
        <p:blipFill>
          <a:blip r:embed="rId4">
            <a:alphaModFix amt="48000"/>
          </a:blip>
          <a:stretch>
            <a:fillRect/>
          </a:stretch>
        </p:blipFill>
        <p:spPr>
          <a:xfrm>
            <a:off x="8592457" y="6065114"/>
            <a:ext cx="3436810" cy="593793"/>
          </a:xfrm>
          <a:prstGeom prst="rect">
            <a:avLst/>
          </a:prstGeom>
        </p:spPr>
      </p:pic>
      <p:pic>
        <p:nvPicPr>
          <p:cNvPr id="5" name="Immagine 6">
            <a:extLst>
              <a:ext uri="{FF2B5EF4-FFF2-40B4-BE49-F238E27FC236}">
                <a16:creationId xmlns:a16="http://schemas.microsoft.com/office/drawing/2014/main" id="{53C44B4A-CFAE-A3F5-263C-E078E6FD3A40}"/>
              </a:ext>
            </a:extLst>
          </p:cNvPr>
          <p:cNvPicPr>
            <a:picLocks noChangeAspect="1"/>
          </p:cNvPicPr>
          <p:nvPr/>
        </p:nvPicPr>
        <p:blipFill>
          <a:blip r:embed="rId5"/>
          <a:stretch>
            <a:fillRect/>
          </a:stretch>
        </p:blipFill>
        <p:spPr>
          <a:xfrm>
            <a:off x="4968067" y="5613739"/>
            <a:ext cx="2053763" cy="1259490"/>
          </a:xfrm>
          <a:prstGeom prst="rect">
            <a:avLst/>
          </a:prstGeom>
        </p:spPr>
      </p:pic>
      <p:sp>
        <p:nvSpPr>
          <p:cNvPr id="7" name="Speech Bubble: Oval 6">
            <a:extLst>
              <a:ext uri="{FF2B5EF4-FFF2-40B4-BE49-F238E27FC236}">
                <a16:creationId xmlns:a16="http://schemas.microsoft.com/office/drawing/2014/main" id="{198F5EAE-2889-9A84-C071-446B6350BB0D}"/>
              </a:ext>
            </a:extLst>
          </p:cNvPr>
          <p:cNvSpPr/>
          <p:nvPr/>
        </p:nvSpPr>
        <p:spPr>
          <a:xfrm>
            <a:off x="2366681" y="4536595"/>
            <a:ext cx="2601385" cy="2117796"/>
          </a:xfrm>
          <a:prstGeom prst="wedgeEllipseCallout">
            <a:avLst>
              <a:gd name="adj1" fmla="val 54573"/>
              <a:gd name="adj2" fmla="val 31391"/>
            </a:avLst>
          </a:prstGeom>
          <a:noFill/>
          <a:ln>
            <a:solidFill>
              <a:srgbClr val="05488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br>
              <a:rPr lang="en-GB" sz="1800" dirty="0">
                <a:solidFill>
                  <a:srgbClr val="51578B"/>
                </a:solidFill>
                <a:latin typeface="Century Gothic" panose="020B0502020202020204" pitchFamily="34" charset="0"/>
              </a:rPr>
            </a:br>
            <a:r>
              <a:rPr lang="en-GB" sz="1800" dirty="0">
                <a:solidFill>
                  <a:srgbClr val="51578B"/>
                </a:solidFill>
                <a:latin typeface="Century Gothic" panose="020B0502020202020204" pitchFamily="34" charset="0"/>
              </a:rPr>
              <a:t>“</a:t>
            </a:r>
            <a:r>
              <a:rPr lang="en-GB" sz="1800" b="1" dirty="0">
                <a:solidFill>
                  <a:srgbClr val="51578B"/>
                </a:solidFill>
                <a:latin typeface="Century Gothic" panose="020B0502020202020204" pitchFamily="34" charset="0"/>
              </a:rPr>
              <a:t>Europe of the nations”</a:t>
            </a:r>
            <a:br>
              <a:rPr lang="en-GB" sz="1800" b="1" dirty="0">
                <a:solidFill>
                  <a:srgbClr val="51578B"/>
                </a:solidFill>
                <a:latin typeface="Century Gothic" panose="020B0502020202020204" pitchFamily="34" charset="0"/>
              </a:rPr>
            </a:br>
            <a:r>
              <a:rPr lang="en-GB" sz="1800" b="1" dirty="0">
                <a:solidFill>
                  <a:srgbClr val="51578B"/>
                </a:solidFill>
                <a:latin typeface="Century Gothic" panose="020B0502020202020204" pitchFamily="34" charset="0"/>
              </a:rPr>
              <a:t>“national sovereignty”</a:t>
            </a:r>
            <a:br>
              <a:rPr lang="en-GB" sz="1800" b="1" dirty="0">
                <a:solidFill>
                  <a:srgbClr val="51578B"/>
                </a:solidFill>
                <a:latin typeface="Century Gothic" panose="020B0502020202020204" pitchFamily="34" charset="0"/>
              </a:rPr>
            </a:br>
            <a:r>
              <a:rPr lang="en-GB" sz="1800" b="1" dirty="0">
                <a:solidFill>
                  <a:srgbClr val="51578B"/>
                </a:solidFill>
                <a:latin typeface="Century Gothic" panose="020B0502020202020204" pitchFamily="34" charset="0"/>
              </a:rPr>
              <a:t>“less Europe, more Italy</a:t>
            </a:r>
            <a:r>
              <a:rPr lang="en-GB" sz="1800" dirty="0">
                <a:solidFill>
                  <a:srgbClr val="51578B"/>
                </a:solidFill>
                <a:latin typeface="Century Gothic" panose="020B0502020202020204" pitchFamily="34" charset="0"/>
              </a:rPr>
              <a:t>”</a:t>
            </a:r>
            <a:endParaRPr lang="en-GB" dirty="0"/>
          </a:p>
        </p:txBody>
      </p:sp>
    </p:spTree>
    <p:extLst>
      <p:ext uri="{BB962C8B-B14F-4D97-AF65-F5344CB8AC3E}">
        <p14:creationId xmlns:p14="http://schemas.microsoft.com/office/powerpoint/2010/main" val="783974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71E4C8E-CCA6-6FEA-FD6E-990D7025DD57}"/>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0CF9F302-ACEF-3CDB-96F2-86DB93A5C6D2}"/>
              </a:ext>
            </a:extLst>
          </p:cNvPr>
          <p:cNvSpPr>
            <a:spLocks noGrp="1"/>
          </p:cNvSpPr>
          <p:nvPr>
            <p:ph type="ctrTitle"/>
          </p:nvPr>
        </p:nvSpPr>
        <p:spPr>
          <a:xfrm>
            <a:off x="730386" y="4372121"/>
            <a:ext cx="11101538" cy="1565095"/>
          </a:xfrm>
        </p:spPr>
        <p:txBody>
          <a:bodyPr>
            <a:normAutofit fontScale="90000"/>
          </a:bodyPr>
          <a:lstStyle/>
          <a:p>
            <a:pPr algn="l"/>
            <a:r>
              <a:rPr lang="it-IT" sz="3600" b="1" dirty="0">
                <a:solidFill>
                  <a:srgbClr val="F17E45"/>
                </a:solidFill>
                <a:latin typeface="Century Gothic" panose="020B0502020202020204" pitchFamily="34" charset="0"/>
              </a:rPr>
              <a:t>1. Premise</a:t>
            </a:r>
            <a:br>
              <a:rPr lang="it-IT" sz="3600" b="1" dirty="0">
                <a:solidFill>
                  <a:srgbClr val="51578B"/>
                </a:solidFill>
                <a:latin typeface="Century Gothic" panose="020B0502020202020204" pitchFamily="34" charset="0"/>
              </a:rPr>
            </a:br>
            <a:r>
              <a:rPr lang="it-IT" sz="1600" b="1" dirty="0">
                <a:solidFill>
                  <a:srgbClr val="51578B"/>
                </a:solidFill>
                <a:latin typeface="Century Gothic" panose="020B0502020202020204" pitchFamily="34" charset="0"/>
              </a:rPr>
              <a:t>    </a:t>
            </a:r>
            <a:br>
              <a:rPr lang="it-IT" sz="36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The spread of conservative ideas is particularly unexpected amongst younger people. In a research project in the Netherlands, researchers were surprised to find that </a:t>
            </a:r>
            <a:r>
              <a:rPr lang="en-GB" sz="2700" b="1" dirty="0">
                <a:solidFill>
                  <a:srgbClr val="51578B"/>
                </a:solidFill>
                <a:latin typeface="Century Gothic" panose="020B0502020202020204" pitchFamily="34" charset="0"/>
              </a:rPr>
              <a:t>younger people, between 16-24 years of age, tended to be less in favour of “progressive values”. </a:t>
            </a:r>
            <a:br>
              <a:rPr lang="en-GB" sz="2700" b="1" dirty="0">
                <a:solidFill>
                  <a:srgbClr val="51578B"/>
                </a:solidFill>
                <a:latin typeface="Century Gothic" panose="020B0502020202020204" pitchFamily="34" charset="0"/>
              </a:rPr>
            </a:br>
            <a:br>
              <a:rPr lang="en-GB" sz="27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A real conundrum for Erasmus+: </a:t>
            </a:r>
            <a:r>
              <a:rPr lang="en-GB" sz="2700" b="1" dirty="0">
                <a:solidFill>
                  <a:srgbClr val="51578B"/>
                </a:solidFill>
                <a:latin typeface="Century Gothic" panose="020B0502020202020204" pitchFamily="34" charset="0"/>
              </a:rPr>
              <a:t>while the younger generations are the most well-educated of all times, their values seem more similar to their grandparents than their parents (the baby boomers).</a:t>
            </a:r>
            <a:br>
              <a:rPr lang="en-GB" sz="2700" dirty="0">
                <a:solidFill>
                  <a:srgbClr val="51578B"/>
                </a:solidFill>
                <a:latin typeface="Century Gothic" panose="020B0502020202020204" pitchFamily="34" charset="0"/>
              </a:rPr>
            </a:br>
            <a:endParaRPr lang="en-GB" sz="3600" dirty="0">
              <a:solidFill>
                <a:srgbClr val="51578B"/>
              </a:solidFill>
              <a:latin typeface="Century Gothic" panose="020B0502020202020204" pitchFamily="34" charset="0"/>
            </a:endParaRPr>
          </a:p>
        </p:txBody>
      </p:sp>
      <p:pic>
        <p:nvPicPr>
          <p:cNvPr id="9" name="Immagine 8">
            <a:extLst>
              <a:ext uri="{FF2B5EF4-FFF2-40B4-BE49-F238E27FC236}">
                <a16:creationId xmlns:a16="http://schemas.microsoft.com/office/drawing/2014/main" id="{4EDC8E97-C79E-4A79-146E-56D7BDA743BD}"/>
              </a:ext>
            </a:extLst>
          </p:cNvPr>
          <p:cNvPicPr>
            <a:picLocks noChangeAspect="1"/>
          </p:cNvPicPr>
          <p:nvPr/>
        </p:nvPicPr>
        <p:blipFill>
          <a:blip r:embed="rId3">
            <a:alphaModFix amt="48000"/>
          </a:blip>
          <a:stretch>
            <a:fillRect/>
          </a:stretch>
        </p:blipFill>
        <p:spPr>
          <a:xfrm>
            <a:off x="730386" y="203608"/>
            <a:ext cx="4237681" cy="1934030"/>
          </a:xfrm>
          <a:prstGeom prst="rect">
            <a:avLst/>
          </a:prstGeom>
        </p:spPr>
      </p:pic>
      <p:pic>
        <p:nvPicPr>
          <p:cNvPr id="10" name="Immagine 9">
            <a:extLst>
              <a:ext uri="{FF2B5EF4-FFF2-40B4-BE49-F238E27FC236}">
                <a16:creationId xmlns:a16="http://schemas.microsoft.com/office/drawing/2014/main" id="{E547EB3E-F23C-1FC9-24EF-3F06A52CAD34}"/>
              </a:ext>
            </a:extLst>
          </p:cNvPr>
          <p:cNvPicPr>
            <a:picLocks noChangeAspect="1"/>
          </p:cNvPicPr>
          <p:nvPr/>
        </p:nvPicPr>
        <p:blipFill>
          <a:blip r:embed="rId3">
            <a:alphaModFix amt="48000"/>
          </a:blip>
          <a:stretch>
            <a:fillRect/>
          </a:stretch>
        </p:blipFill>
        <p:spPr>
          <a:xfrm>
            <a:off x="8592457" y="6065114"/>
            <a:ext cx="3436810" cy="593793"/>
          </a:xfrm>
          <a:prstGeom prst="rect">
            <a:avLst/>
          </a:prstGeom>
        </p:spPr>
      </p:pic>
      <p:pic>
        <p:nvPicPr>
          <p:cNvPr id="5" name="Immagine 6">
            <a:extLst>
              <a:ext uri="{FF2B5EF4-FFF2-40B4-BE49-F238E27FC236}">
                <a16:creationId xmlns:a16="http://schemas.microsoft.com/office/drawing/2014/main" id="{0834D0B9-4221-5A05-8EC3-D3464B7B7955}"/>
              </a:ext>
            </a:extLst>
          </p:cNvPr>
          <p:cNvPicPr>
            <a:picLocks noChangeAspect="1"/>
          </p:cNvPicPr>
          <p:nvPr/>
        </p:nvPicPr>
        <p:blipFill>
          <a:blip r:embed="rId4"/>
          <a:stretch>
            <a:fillRect/>
          </a:stretch>
        </p:blipFill>
        <p:spPr>
          <a:xfrm>
            <a:off x="4968067" y="5613739"/>
            <a:ext cx="2053763" cy="1259490"/>
          </a:xfrm>
          <a:prstGeom prst="rect">
            <a:avLst/>
          </a:prstGeom>
        </p:spPr>
      </p:pic>
    </p:spTree>
    <p:extLst>
      <p:ext uri="{BB962C8B-B14F-4D97-AF65-F5344CB8AC3E}">
        <p14:creationId xmlns:p14="http://schemas.microsoft.com/office/powerpoint/2010/main" val="2575464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F22D963-0274-BF1D-79ED-2F9FDA4FCAFB}"/>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85D33E0-3672-3681-BCD3-F38F85B5E32F}"/>
              </a:ext>
            </a:extLst>
          </p:cNvPr>
          <p:cNvSpPr>
            <a:spLocks noGrp="1"/>
          </p:cNvSpPr>
          <p:nvPr>
            <p:ph type="ctrTitle"/>
          </p:nvPr>
        </p:nvSpPr>
        <p:spPr>
          <a:xfrm>
            <a:off x="949037" y="-271976"/>
            <a:ext cx="10863348" cy="4627845"/>
          </a:xfrm>
        </p:spPr>
        <p:txBody>
          <a:bodyPr>
            <a:normAutofit/>
          </a:bodyPr>
          <a:lstStyle/>
          <a:p>
            <a:pPr algn="l"/>
            <a:r>
              <a:rPr lang="en-GB" sz="3600" b="1" dirty="0">
                <a:solidFill>
                  <a:srgbClr val="F17E45"/>
                </a:solidFill>
                <a:latin typeface="Century Gothic" panose="020B0502020202020204" pitchFamily="34" charset="0"/>
              </a:rPr>
              <a:t>2. What are European values?</a:t>
            </a:r>
            <a:br>
              <a:rPr lang="it-IT" sz="3600" b="1" dirty="0">
                <a:solidFill>
                  <a:srgbClr val="51578B"/>
                </a:solidFill>
                <a:latin typeface="Century Gothic" panose="020B0502020202020204" pitchFamily="34" charset="0"/>
              </a:rPr>
            </a:br>
            <a:br>
              <a:rPr lang="it-IT" sz="36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What are European values? We tend to </a:t>
            </a:r>
            <a:r>
              <a:rPr lang="en-GB" sz="2700" i="1" dirty="0">
                <a:solidFill>
                  <a:srgbClr val="51578B"/>
                </a:solidFill>
                <a:latin typeface="Century Gothic" panose="020B0502020202020204" pitchFamily="34" charset="0"/>
              </a:rPr>
              <a:t>take for granted </a:t>
            </a:r>
            <a:r>
              <a:rPr lang="en-GB" sz="2700" dirty="0">
                <a:solidFill>
                  <a:srgbClr val="51578B"/>
                </a:solidFill>
                <a:latin typeface="Century Gothic" panose="020B0502020202020204" pitchFamily="34" charset="0"/>
              </a:rPr>
              <a:t>that:</a:t>
            </a:r>
            <a:br>
              <a:rPr lang="en-GB" sz="2700"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a:t>
            </a:r>
            <a:endParaRPr lang="en-GB" sz="3600" dirty="0">
              <a:solidFill>
                <a:srgbClr val="51578B"/>
              </a:solidFill>
              <a:latin typeface="Century Gothic" panose="020B0502020202020204" pitchFamily="34" charset="0"/>
            </a:endParaRPr>
          </a:p>
        </p:txBody>
      </p:sp>
      <p:sp>
        <p:nvSpPr>
          <p:cNvPr id="9" name="CasellaDiTesto 8">
            <a:extLst>
              <a:ext uri="{FF2B5EF4-FFF2-40B4-BE49-F238E27FC236}">
                <a16:creationId xmlns:a16="http://schemas.microsoft.com/office/drawing/2014/main" id="{42C10759-8785-F8C7-4CB1-480A62B5E8A3}"/>
              </a:ext>
            </a:extLst>
          </p:cNvPr>
          <p:cNvSpPr txBox="1"/>
          <p:nvPr/>
        </p:nvSpPr>
        <p:spPr>
          <a:xfrm>
            <a:off x="2410691" y="4219471"/>
            <a:ext cx="9642763" cy="1323439"/>
          </a:xfrm>
          <a:prstGeom prst="rect">
            <a:avLst/>
          </a:prstGeom>
          <a:noFill/>
        </p:spPr>
        <p:txBody>
          <a:bodyPr wrap="square">
            <a:spAutoFit/>
          </a:bodyPr>
          <a:lstStyle/>
          <a:p>
            <a:r>
              <a:rPr lang="en-GB" sz="2000" dirty="0">
                <a:solidFill>
                  <a:srgbClr val="F17E45"/>
                </a:solidFill>
                <a:latin typeface="Century Gothic" panose="020B0502020202020204" pitchFamily="34" charset="0"/>
              </a:rPr>
              <a:t>- there are </a:t>
            </a:r>
            <a:r>
              <a:rPr lang="en-GB" sz="2000" b="1" i="1" dirty="0">
                <a:solidFill>
                  <a:srgbClr val="F17E45"/>
                </a:solidFill>
                <a:latin typeface="Century Gothic" panose="020B0502020202020204" pitchFamily="34" charset="0"/>
              </a:rPr>
              <a:t>European</a:t>
            </a:r>
            <a:r>
              <a:rPr lang="en-GB" sz="2000" b="1" dirty="0">
                <a:solidFill>
                  <a:srgbClr val="F17E45"/>
                </a:solidFill>
                <a:latin typeface="Century Gothic" panose="020B0502020202020204" pitchFamily="34" charset="0"/>
              </a:rPr>
              <a:t> values</a:t>
            </a:r>
            <a:r>
              <a:rPr lang="en-GB" sz="2000" dirty="0">
                <a:solidFill>
                  <a:srgbClr val="F17E45"/>
                </a:solidFill>
                <a:latin typeface="Century Gothic" panose="020B0502020202020204" pitchFamily="34" charset="0"/>
              </a:rPr>
              <a:t>, </a:t>
            </a:r>
            <a:br>
              <a:rPr lang="en-GB" sz="2000" dirty="0">
                <a:solidFill>
                  <a:srgbClr val="F17E45"/>
                </a:solidFill>
                <a:latin typeface="Century Gothic" panose="020B0502020202020204" pitchFamily="34" charset="0"/>
              </a:rPr>
            </a:br>
            <a:r>
              <a:rPr lang="en-GB" sz="2000" dirty="0">
                <a:solidFill>
                  <a:srgbClr val="F17E45"/>
                </a:solidFill>
                <a:latin typeface="Century Gothic" panose="020B0502020202020204" pitchFamily="34" charset="0"/>
              </a:rPr>
              <a:t>- that the meaning of these values is relatively </a:t>
            </a:r>
            <a:r>
              <a:rPr lang="en-GB" sz="2000" b="1" i="1" dirty="0">
                <a:solidFill>
                  <a:srgbClr val="F17E45"/>
                </a:solidFill>
                <a:latin typeface="Century Gothic" panose="020B0502020202020204" pitchFamily="34" charset="0"/>
              </a:rPr>
              <a:t>straightforward</a:t>
            </a:r>
            <a:r>
              <a:rPr lang="en-GB" sz="2000" dirty="0">
                <a:solidFill>
                  <a:srgbClr val="F17E45"/>
                </a:solidFill>
                <a:latin typeface="Century Gothic" panose="020B0502020202020204" pitchFamily="34" charset="0"/>
              </a:rPr>
              <a:t>, </a:t>
            </a:r>
            <a:br>
              <a:rPr lang="en-GB" sz="2000" dirty="0">
                <a:solidFill>
                  <a:srgbClr val="F17E45"/>
                </a:solidFill>
                <a:latin typeface="Century Gothic" panose="020B0502020202020204" pitchFamily="34" charset="0"/>
              </a:rPr>
            </a:br>
            <a:r>
              <a:rPr lang="en-GB" sz="2000" dirty="0">
                <a:solidFill>
                  <a:srgbClr val="F17E45"/>
                </a:solidFill>
                <a:latin typeface="Century Gothic" panose="020B0502020202020204" pitchFamily="34" charset="0"/>
              </a:rPr>
              <a:t>- that these values need to be </a:t>
            </a:r>
            <a:r>
              <a:rPr lang="en-GB" sz="2000" b="1" i="1" dirty="0">
                <a:solidFill>
                  <a:srgbClr val="F17E45"/>
                </a:solidFill>
                <a:latin typeface="Century Gothic" panose="020B0502020202020204" pitchFamily="34" charset="0"/>
              </a:rPr>
              <a:t>implemented</a:t>
            </a:r>
            <a:r>
              <a:rPr lang="en-GB" sz="2000" dirty="0">
                <a:solidFill>
                  <a:srgbClr val="F17E45"/>
                </a:solidFill>
                <a:latin typeface="Century Gothic" panose="020B0502020202020204" pitchFamily="34" charset="0"/>
              </a:rPr>
              <a:t>, and </a:t>
            </a:r>
            <a:br>
              <a:rPr lang="en-GB" sz="2000" dirty="0">
                <a:solidFill>
                  <a:srgbClr val="F17E45"/>
                </a:solidFill>
                <a:latin typeface="Century Gothic" panose="020B0502020202020204" pitchFamily="34" charset="0"/>
              </a:rPr>
            </a:br>
            <a:r>
              <a:rPr lang="en-GB" sz="2000" dirty="0">
                <a:solidFill>
                  <a:srgbClr val="F17E45"/>
                </a:solidFill>
                <a:latin typeface="Century Gothic" panose="020B0502020202020204" pitchFamily="34" charset="0"/>
              </a:rPr>
              <a:t>- that these values are an </a:t>
            </a:r>
            <a:r>
              <a:rPr lang="en-GB" sz="2000" b="1" i="1" dirty="0">
                <a:solidFill>
                  <a:srgbClr val="F17E45"/>
                </a:solidFill>
                <a:latin typeface="Century Gothic" panose="020B0502020202020204" pitchFamily="34" charset="0"/>
              </a:rPr>
              <a:t>intrinsic part of the project of European integration</a:t>
            </a:r>
            <a:r>
              <a:rPr lang="en-GB" sz="2000" dirty="0">
                <a:solidFill>
                  <a:srgbClr val="F17E45"/>
                </a:solidFill>
                <a:latin typeface="Century Gothic" panose="020B0502020202020204" pitchFamily="34" charset="0"/>
              </a:rPr>
              <a:t>.</a:t>
            </a:r>
            <a:endParaRPr lang="en-GB" sz="2000" dirty="0">
              <a:solidFill>
                <a:srgbClr val="F17E45"/>
              </a:solidFill>
            </a:endParaRPr>
          </a:p>
        </p:txBody>
      </p:sp>
      <p:pic>
        <p:nvPicPr>
          <p:cNvPr id="11" name="Immagine 10">
            <a:extLst>
              <a:ext uri="{FF2B5EF4-FFF2-40B4-BE49-F238E27FC236}">
                <a16:creationId xmlns:a16="http://schemas.microsoft.com/office/drawing/2014/main" id="{8CB88A7E-4292-1A47-98B5-109CC8DF470C}"/>
              </a:ext>
            </a:extLst>
          </p:cNvPr>
          <p:cNvPicPr>
            <a:picLocks noChangeAspect="1"/>
          </p:cNvPicPr>
          <p:nvPr/>
        </p:nvPicPr>
        <p:blipFill>
          <a:blip r:embed="rId3"/>
          <a:stretch>
            <a:fillRect/>
          </a:stretch>
        </p:blipFill>
        <p:spPr>
          <a:xfrm>
            <a:off x="595745" y="4038526"/>
            <a:ext cx="1565563" cy="1985946"/>
          </a:xfrm>
          <a:prstGeom prst="rect">
            <a:avLst/>
          </a:prstGeom>
        </p:spPr>
      </p:pic>
      <p:sp>
        <p:nvSpPr>
          <p:cNvPr id="12" name="Fumetto: rettangolo con angoli arrotondati 11">
            <a:extLst>
              <a:ext uri="{FF2B5EF4-FFF2-40B4-BE49-F238E27FC236}">
                <a16:creationId xmlns:a16="http://schemas.microsoft.com/office/drawing/2014/main" id="{42EEEBFD-3FF7-6400-9E35-5818308CA6C7}"/>
              </a:ext>
            </a:extLst>
          </p:cNvPr>
          <p:cNvSpPr/>
          <p:nvPr/>
        </p:nvSpPr>
        <p:spPr>
          <a:xfrm>
            <a:off x="2310938" y="4219471"/>
            <a:ext cx="9742516" cy="1486131"/>
          </a:xfrm>
          <a:prstGeom prst="wedgeRoundRectCallout">
            <a:avLst>
              <a:gd name="adj1" fmla="val -54406"/>
              <a:gd name="adj2" fmla="val 14377"/>
              <a:gd name="adj3" fmla="val 16667"/>
            </a:avLst>
          </a:prstGeom>
          <a:noFill/>
          <a:ln>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Immagine 16">
            <a:extLst>
              <a:ext uri="{FF2B5EF4-FFF2-40B4-BE49-F238E27FC236}">
                <a16:creationId xmlns:a16="http://schemas.microsoft.com/office/drawing/2014/main" id="{970F305D-2197-01B2-3E5D-8D514FBC4B74}"/>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pic>
        <p:nvPicPr>
          <p:cNvPr id="18" name="Immagine 17">
            <a:extLst>
              <a:ext uri="{FF2B5EF4-FFF2-40B4-BE49-F238E27FC236}">
                <a16:creationId xmlns:a16="http://schemas.microsoft.com/office/drawing/2014/main" id="{C9420264-951D-9BD7-AEDA-52AD13A77F58}"/>
              </a:ext>
            </a:extLst>
          </p:cNvPr>
          <p:cNvPicPr>
            <a:picLocks noChangeAspect="1"/>
          </p:cNvPicPr>
          <p:nvPr/>
        </p:nvPicPr>
        <p:blipFill>
          <a:blip r:embed="rId4">
            <a:alphaModFix amt="48000"/>
          </a:blip>
          <a:stretch>
            <a:fillRect/>
          </a:stretch>
        </p:blipFill>
        <p:spPr>
          <a:xfrm>
            <a:off x="8592457" y="6065114"/>
            <a:ext cx="3436810" cy="593793"/>
          </a:xfrm>
          <a:prstGeom prst="rect">
            <a:avLst/>
          </a:prstGeom>
        </p:spPr>
      </p:pic>
    </p:spTree>
    <p:extLst>
      <p:ext uri="{BB962C8B-B14F-4D97-AF65-F5344CB8AC3E}">
        <p14:creationId xmlns:p14="http://schemas.microsoft.com/office/powerpoint/2010/main" val="2991145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21C05EF-D4D8-B26E-BE63-53BED8145A8B}"/>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46D82202-C3C8-C629-CFE8-9D206A06C95C}"/>
              </a:ext>
            </a:extLst>
          </p:cNvPr>
          <p:cNvPicPr>
            <a:picLocks noChangeAspect="1"/>
          </p:cNvPicPr>
          <p:nvPr/>
        </p:nvPicPr>
        <p:blipFill>
          <a:blip r:embed="rId3"/>
          <a:stretch>
            <a:fillRect/>
          </a:stretch>
        </p:blipFill>
        <p:spPr>
          <a:xfrm>
            <a:off x="595745" y="4038526"/>
            <a:ext cx="1565563" cy="1985946"/>
          </a:xfrm>
          <a:prstGeom prst="rect">
            <a:avLst/>
          </a:prstGeom>
        </p:spPr>
      </p:pic>
      <p:sp>
        <p:nvSpPr>
          <p:cNvPr id="2" name="Titolo 1">
            <a:extLst>
              <a:ext uri="{FF2B5EF4-FFF2-40B4-BE49-F238E27FC236}">
                <a16:creationId xmlns:a16="http://schemas.microsoft.com/office/drawing/2014/main" id="{A7F8DE9B-8EEA-03C8-FA6D-285224835ADF}"/>
              </a:ext>
            </a:extLst>
          </p:cNvPr>
          <p:cNvSpPr>
            <a:spLocks noGrp="1"/>
          </p:cNvSpPr>
          <p:nvPr>
            <p:ph type="ctrTitle"/>
          </p:nvPr>
        </p:nvSpPr>
        <p:spPr>
          <a:xfrm>
            <a:off x="1032164" y="-998833"/>
            <a:ext cx="10863348" cy="4627845"/>
          </a:xfrm>
        </p:spPr>
        <p:txBody>
          <a:bodyPr>
            <a:normAutofit/>
          </a:bodyPr>
          <a:lstStyle/>
          <a:p>
            <a:pPr algn="l"/>
            <a:r>
              <a:rPr lang="en-GB" sz="3600" b="1" dirty="0">
                <a:solidFill>
                  <a:srgbClr val="F17E45"/>
                </a:solidFill>
                <a:latin typeface="Century Gothic" panose="020B0502020202020204" pitchFamily="34" charset="0"/>
              </a:rPr>
              <a:t>2. What are European values?</a:t>
            </a:r>
            <a:br>
              <a:rPr lang="it-IT" sz="3600" b="1" dirty="0">
                <a:solidFill>
                  <a:srgbClr val="51578B"/>
                </a:solidFill>
                <a:latin typeface="Century Gothic" panose="020B0502020202020204" pitchFamily="34" charset="0"/>
              </a:rPr>
            </a:br>
            <a:br>
              <a:rPr lang="it-IT" sz="3600" b="1" dirty="0">
                <a:solidFill>
                  <a:srgbClr val="51578B"/>
                </a:solidFill>
                <a:latin typeface="Century Gothic" panose="020B0502020202020204" pitchFamily="34" charset="0"/>
              </a:rPr>
            </a:br>
            <a:r>
              <a:rPr lang="en-GB" sz="2700" dirty="0">
                <a:solidFill>
                  <a:srgbClr val="51578B"/>
                </a:solidFill>
                <a:latin typeface="Century Gothic" panose="020B0502020202020204" pitchFamily="34" charset="0"/>
              </a:rPr>
              <a:t>- Erasmus+ programme guide 2021-27: 	</a:t>
            </a:r>
            <a:endParaRPr lang="en-GB" sz="3600" dirty="0">
              <a:solidFill>
                <a:srgbClr val="51578B"/>
              </a:solidFill>
              <a:latin typeface="Century Gothic" panose="020B0502020202020204" pitchFamily="34" charset="0"/>
            </a:endParaRPr>
          </a:p>
        </p:txBody>
      </p:sp>
      <p:sp>
        <p:nvSpPr>
          <p:cNvPr id="9" name="CasellaDiTesto 8">
            <a:extLst>
              <a:ext uri="{FF2B5EF4-FFF2-40B4-BE49-F238E27FC236}">
                <a16:creationId xmlns:a16="http://schemas.microsoft.com/office/drawing/2014/main" id="{E53C97B5-3AF0-ABC2-0D68-F2FD24A2ED91}"/>
              </a:ext>
            </a:extLst>
          </p:cNvPr>
          <p:cNvSpPr txBox="1"/>
          <p:nvPr/>
        </p:nvSpPr>
        <p:spPr>
          <a:xfrm>
            <a:off x="2410692" y="3708060"/>
            <a:ext cx="7470370" cy="1938992"/>
          </a:xfrm>
          <a:prstGeom prst="rect">
            <a:avLst/>
          </a:prstGeom>
          <a:noFill/>
        </p:spPr>
        <p:txBody>
          <a:bodyPr wrap="square">
            <a:spAutoFit/>
          </a:bodyPr>
          <a:lstStyle/>
          <a:p>
            <a:r>
              <a:rPr lang="en-GB" sz="2000" dirty="0">
                <a:solidFill>
                  <a:srgbClr val="F17E45"/>
                </a:solidFill>
                <a:latin typeface="Century Gothic" panose="020B0502020202020204" pitchFamily="34" charset="0"/>
              </a:rPr>
              <a:t>- Erasmus projects “should also improve participants’ understanding of the European Union and the </a:t>
            </a:r>
            <a:r>
              <a:rPr lang="en-GB" sz="2000" b="1" dirty="0">
                <a:solidFill>
                  <a:srgbClr val="F17E45"/>
                </a:solidFill>
                <a:latin typeface="Century Gothic" panose="020B0502020202020204" pitchFamily="34" charset="0"/>
              </a:rPr>
              <a:t>common European values</a:t>
            </a:r>
            <a:r>
              <a:rPr lang="en-GB" sz="2000" dirty="0">
                <a:solidFill>
                  <a:srgbClr val="F17E45"/>
                </a:solidFill>
                <a:latin typeface="Century Gothic" panose="020B0502020202020204" pitchFamily="34" charset="0"/>
              </a:rPr>
              <a:t>, including respect for democratic principles, human dignity, unity and diversity, intercultural dialogue, as well as European social, cultural and historical heritage.”</a:t>
            </a:r>
            <a:endParaRPr lang="en-GB" sz="2000" dirty="0">
              <a:solidFill>
                <a:srgbClr val="F17E45"/>
              </a:solidFill>
            </a:endParaRPr>
          </a:p>
        </p:txBody>
      </p:sp>
      <p:sp>
        <p:nvSpPr>
          <p:cNvPr id="12" name="Fumetto: rettangolo con angoli arrotondati 11">
            <a:extLst>
              <a:ext uri="{FF2B5EF4-FFF2-40B4-BE49-F238E27FC236}">
                <a16:creationId xmlns:a16="http://schemas.microsoft.com/office/drawing/2014/main" id="{B661D234-A1C2-5A7B-5B09-0896FE4DC9BB}"/>
              </a:ext>
            </a:extLst>
          </p:cNvPr>
          <p:cNvSpPr/>
          <p:nvPr/>
        </p:nvSpPr>
        <p:spPr>
          <a:xfrm>
            <a:off x="2310939" y="3629013"/>
            <a:ext cx="7570124" cy="2018039"/>
          </a:xfrm>
          <a:prstGeom prst="wedgeRoundRectCallout">
            <a:avLst>
              <a:gd name="adj1" fmla="val -54222"/>
              <a:gd name="adj2" fmla="val 32847"/>
              <a:gd name="adj3" fmla="val 16667"/>
            </a:avLst>
          </a:prstGeom>
          <a:noFill/>
          <a:ln>
            <a:solidFill>
              <a:schemeClr val="bg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Immagine 4">
            <a:extLst>
              <a:ext uri="{FF2B5EF4-FFF2-40B4-BE49-F238E27FC236}">
                <a16:creationId xmlns:a16="http://schemas.microsoft.com/office/drawing/2014/main" id="{8210D3BC-6507-EA9B-EA85-414E7F46A079}"/>
              </a:ext>
            </a:extLst>
          </p:cNvPr>
          <p:cNvPicPr>
            <a:picLocks noChangeAspect="1"/>
          </p:cNvPicPr>
          <p:nvPr/>
        </p:nvPicPr>
        <p:blipFill>
          <a:blip r:embed="rId4">
            <a:alphaModFix amt="48000"/>
          </a:blip>
          <a:stretch>
            <a:fillRect/>
          </a:stretch>
        </p:blipFill>
        <p:spPr>
          <a:xfrm>
            <a:off x="730386" y="203608"/>
            <a:ext cx="4237681" cy="1934030"/>
          </a:xfrm>
          <a:prstGeom prst="rect">
            <a:avLst/>
          </a:prstGeom>
        </p:spPr>
      </p:pic>
      <p:pic>
        <p:nvPicPr>
          <p:cNvPr id="6" name="Immagine 5">
            <a:extLst>
              <a:ext uri="{FF2B5EF4-FFF2-40B4-BE49-F238E27FC236}">
                <a16:creationId xmlns:a16="http://schemas.microsoft.com/office/drawing/2014/main" id="{92151D90-1F6C-D06D-A9D7-A05E0B498547}"/>
              </a:ext>
            </a:extLst>
          </p:cNvPr>
          <p:cNvPicPr>
            <a:picLocks noChangeAspect="1"/>
          </p:cNvPicPr>
          <p:nvPr/>
        </p:nvPicPr>
        <p:blipFill>
          <a:blip r:embed="rId4">
            <a:alphaModFix amt="48000"/>
          </a:blip>
          <a:stretch>
            <a:fillRect/>
          </a:stretch>
        </p:blipFill>
        <p:spPr>
          <a:xfrm>
            <a:off x="8592457" y="6065114"/>
            <a:ext cx="3436810" cy="593793"/>
          </a:xfrm>
          <a:prstGeom prst="rect">
            <a:avLst/>
          </a:prstGeom>
        </p:spPr>
      </p:pic>
      <p:pic>
        <p:nvPicPr>
          <p:cNvPr id="4" name="Picture 3">
            <a:extLst>
              <a:ext uri="{FF2B5EF4-FFF2-40B4-BE49-F238E27FC236}">
                <a16:creationId xmlns:a16="http://schemas.microsoft.com/office/drawing/2014/main" id="{AE4CB941-0505-A20D-D746-B27C60EA69DA}"/>
              </a:ext>
            </a:extLst>
          </p:cNvPr>
          <p:cNvPicPr>
            <a:picLocks noChangeAspect="1"/>
          </p:cNvPicPr>
          <p:nvPr/>
        </p:nvPicPr>
        <p:blipFill>
          <a:blip r:embed="rId5"/>
          <a:stretch>
            <a:fillRect/>
          </a:stretch>
        </p:blipFill>
        <p:spPr>
          <a:xfrm>
            <a:off x="10149583" y="3107778"/>
            <a:ext cx="1895560" cy="2748305"/>
          </a:xfrm>
          <a:prstGeom prst="rect">
            <a:avLst/>
          </a:prstGeom>
        </p:spPr>
      </p:pic>
    </p:spTree>
    <p:extLst>
      <p:ext uri="{BB962C8B-B14F-4D97-AF65-F5344CB8AC3E}">
        <p14:creationId xmlns:p14="http://schemas.microsoft.com/office/powerpoint/2010/main" val="3351419685"/>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566</TotalTime>
  <Words>1609</Words>
  <Application>Microsoft Office PowerPoint</Application>
  <PresentationFormat>Widescreen</PresentationFormat>
  <Paragraphs>54</Paragraphs>
  <Slides>32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Aptos</vt:lpstr>
      <vt:lpstr>Aptos Display</vt:lpstr>
      <vt:lpstr>Arial</vt:lpstr>
      <vt:lpstr>Calibri</vt:lpstr>
      <vt:lpstr>Century Gothic</vt:lpstr>
      <vt:lpstr>Tema di Office</vt:lpstr>
      <vt:lpstr>How to engage civically</vt:lpstr>
      <vt:lpstr>1. Premise  - A special Eurobarometer post-electoral survey shows that, in the European elections of June 2024, less young people (between 15 and 24 years of age) voted than in the elections of 2019 (6 % less, from 42 to 36 %), while the age group 24-39 dropped 1% (47 to 46%). </vt:lpstr>
      <vt:lpstr>PowerPoint Presentation</vt:lpstr>
      <vt:lpstr>1. Premise     - In 2019, young people were celebrated as having contributed to a “record turnout” and as involving “a surge in participation by young people”.   - In 2024, the picture is clearly different. </vt:lpstr>
      <vt:lpstr>1. Premise  - More worrisome is that in a number of countries the young people that did vote, voted for radical right-wing and populist parties, not least in France and Germany. </vt:lpstr>
      <vt:lpstr>1. Premise  - Radical right-wing and populist parties tend to display strong Euro-sceptic positions that are in strong contrast to the main European values. </vt:lpstr>
      <vt:lpstr>1. Premise      - The spread of conservative ideas is particularly unexpected amongst younger people. In a research project in the Netherlands, researchers were surprised to find that younger people, between 16-24 years of age, tended to be less in favour of “progressive values”.   A real conundrum for Erasmus+: while the younger generations are the most well-educated of all times, their values seem more similar to their grandparents than their parents (the baby boomers). </vt:lpstr>
      <vt:lpstr>2. What are European values?  - What are European values? We tend to take for granted that:  </vt:lpstr>
      <vt:lpstr>2. What are European values?  - Erasmus+ programme guide 2021-27:  </vt:lpstr>
      <vt:lpstr>2. What are European values?  - We forget that European values can relate to very different and conflicting principles, and can be derived from different documents, contexts, and concepts.   - And we forget that even in the history of the European Union, values have been related to in different ways over time.  </vt:lpstr>
      <vt:lpstr>2. What are European values?  - History of the European Union:   in the Coal and Steel Community and in  the Treaty of Rome – many of the core  values – e.g. “democracy”, “human   rights”, or the “rule of law” - are not at all  mentioned. </vt:lpstr>
      <vt:lpstr>2. What are European values?  - History of the European Union:   </vt:lpstr>
      <vt:lpstr>2. What are European values?     Nowadays, we think of European values more in a liberal, secular, “progressive” sense.   . </vt:lpstr>
      <vt:lpstr>2. What are European values?     European values have played different “roles” in European integration:  - Defining what the EU is about, in particular for newcomers in Enlargement - Legitimating the EU to its own citizens - Upholding EU standards towards existing member states  </vt:lpstr>
      <vt:lpstr>2. What are European values?     Part of the complex landscape of European values are civic and political values, such as those relating to democracy, the rule of law, human rights, and non-discrimination.   It is these values that are perhaps the most complex and controversial ones.   </vt:lpstr>
      <vt:lpstr>2. What are European values?     Major challenges affect civic and political values:    </vt:lpstr>
      <vt:lpstr>2. What are European values?     Differences in values: - Changing interpretations of European values over time - Significant differences – between countries and between inter alia East-West, North-South,  - Major differences in how European values are understood between different groups in our societies, and even intergenerational differences.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What are European values?     Many of the challenges related to above seem to point to the need for more public, transparent debate, in a shared public sphere. For this, we need indeed to engage civically and be active European citizens who are willing to discuss complex matters together.  </vt:lpstr>
      <vt:lpstr>3. European citizenship education    All three components of the term “European citizenship education” are contested.    </vt:lpstr>
      <vt:lpstr>3. European citizenship education    Education of common or European values involves at least 3 levels:     </vt:lpstr>
      <vt:lpstr>3. European citizenship education    European citizenship education has an emphasis on individual competence. The predominant idea is that young people – as a kind of civic entrepreneur -  need to acquire civic competences such as knowledge, skills, attitudes and dispositions.   But while there is increased emphasis on these competences – a kind of Citizenship education “mantra” – what is exactly meant by these competences, what they mean in practice, and what major obstacles to implementing them there are, is little reflected upon.       </vt:lpstr>
      <vt:lpstr>3. European citizenship education     Also, how contextual differences – in terms of power differentials and inequalities – may impede people from actually participating appears less frequently an object of discussion (Joris et al. 2021: 12). </vt:lpstr>
      <vt:lpstr>3. European citizenship education     European citizenship as competences and skills   functionalism: to reproduce existing system individualism: as individual responsibility socialisation around consensus: as about consensus, not conflict (Biestra 2009) </vt:lpstr>
      <vt:lpstr>3. European citizenship education        Final observations: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Paulus Albertus Blokker</dc:creator>
  <cp:lastModifiedBy>Paulus Albertus Blokker</cp:lastModifiedBy>
  <cp:revision>44</cp:revision>
  <dcterms:created xsi:type="dcterms:W3CDTF">2024-10-28T17:36:21Z</dcterms:created>
  <dcterms:modified xsi:type="dcterms:W3CDTF">2024-11-01T08:12:23Z</dcterms:modified>
</cp:coreProperties>
</file>