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7" r:id="rId5"/>
    <p:sldId id="273" r:id="rId6"/>
    <p:sldId id="274" r:id="rId7"/>
    <p:sldId id="272" r:id="rId8"/>
    <p:sldId id="261" r:id="rId9"/>
    <p:sldId id="276" r:id="rId10"/>
    <p:sldId id="277" r:id="rId11"/>
    <p:sldId id="279" r:id="rId12"/>
    <p:sldId id="262" r:id="rId13"/>
    <p:sldId id="280" r:id="rId14"/>
    <p:sldId id="281" r:id="rId15"/>
    <p:sldId id="282" r:id="rId16"/>
    <p:sldId id="283" r:id="rId17"/>
    <p:sldId id="263" r:id="rId18"/>
    <p:sldId id="268" r:id="rId19"/>
    <p:sldId id="269" r:id="rId20"/>
    <p:sldId id="270" r:id="rId21"/>
    <p:sldId id="271" r:id="rId22"/>
    <p:sldId id="258" r:id="rId23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A6DD509-BF99-32DC-8661-6F845FB30BD7}" name="Alexander Schuster" initials="AS" userId="d0d2b0f9fe7f33c1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F1D9"/>
    <a:srgbClr val="F07E45"/>
    <a:srgbClr val="51578A"/>
    <a:srgbClr val="5858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196" autoAdjust="0"/>
    <p:restoredTop sz="94625"/>
  </p:normalViewPr>
  <p:slideViewPr>
    <p:cSldViewPr snapToGrid="0">
      <p:cViewPr>
        <p:scale>
          <a:sx n="68" d="100"/>
          <a:sy n="68" d="100"/>
        </p:scale>
        <p:origin x="2600" y="8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668CB77-1B71-43D6-B5FE-8FA47B3BD5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E0AEA9D-CC24-F0BE-B65B-52A333FB73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D4F43EE7-BA7C-5B37-52C1-3CC293F3B9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8FA42-B518-4823-BE0E-0880D557F2B7}" type="datetimeFigureOut">
              <a:rPr lang="pt-PT" smtClean="0"/>
              <a:t>31/10/24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15823221-FA0A-C599-8596-59B891885A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B7C9A5EB-7846-3DCF-F884-2C39787A13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0AB45-DA32-422E-A4E9-3B429EB75A9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65863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E935039-63A2-1250-562F-4E5C826D2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79A5EC49-1180-AE8F-52F2-1BA162EB66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D53ADB3B-A13A-764B-2294-1B8E0832F8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8FA42-B518-4823-BE0E-0880D557F2B7}" type="datetimeFigureOut">
              <a:rPr lang="pt-PT" smtClean="0"/>
              <a:t>31/10/24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64828F7E-C0DD-AB01-F904-CC2BD545F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48997C7F-FFF0-5B0A-4791-28824E126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0AB45-DA32-422E-A4E9-3B429EB75A9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07997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B67DB5E-F563-F7D1-9D50-BEC74C8D89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3740EDB4-1CF0-9CC0-2E02-8E3D6E9B1F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32F3860A-55E9-A9E5-BC62-9B920D86E7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8FA42-B518-4823-BE0E-0880D557F2B7}" type="datetimeFigureOut">
              <a:rPr lang="pt-PT" smtClean="0"/>
              <a:t>31/10/24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AA512EC7-B993-4D8C-A62B-CE8E9B035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BAC4A0AA-9150-63CF-C2E3-15CA2CB00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0AB45-DA32-422E-A4E9-3B429EB75A9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93191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E1E1C-53B0-66F6-52F2-56463B0CD2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A21AA90E-9496-F62A-48A0-F3227E0EB9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E4DA2417-9AA0-C21B-DBE7-B6C0ACDF0C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8FA42-B518-4823-BE0E-0880D557F2B7}" type="datetimeFigureOut">
              <a:rPr lang="pt-PT" smtClean="0"/>
              <a:t>31/10/24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CDF15DEB-FB9A-19BC-1E9A-06EA49FAC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9B6FD79E-18A7-594E-85F1-460507CB5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0AB45-DA32-422E-A4E9-3B429EB75A9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00587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8FF95C-8D23-765E-B187-D86E89B82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8FF5C6E5-CA27-8268-5477-5938F202F6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B3988E22-10D4-59C4-A5C5-A47B17D19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8FA42-B518-4823-BE0E-0880D557F2B7}" type="datetimeFigureOut">
              <a:rPr lang="pt-PT" smtClean="0"/>
              <a:t>31/10/24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A22AD669-0C18-874B-1C4C-5D4E78B256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952C951A-595D-D5FB-2E2D-A69CC2E3A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0AB45-DA32-422E-A4E9-3B429EB75A9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59938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66529B-3D6A-3E14-6E14-2DCE67D079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6A67ABF2-6818-B5B9-EE6B-15651BC28A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249F1F4C-5EBA-B87A-651E-4BC3B445B5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C4217FBF-F9AA-9469-A7DC-DC88AB222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8FA42-B518-4823-BE0E-0880D557F2B7}" type="datetimeFigureOut">
              <a:rPr lang="pt-PT" smtClean="0"/>
              <a:t>31/10/24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E049AE59-4A57-B61A-B216-1A2C8BCE3D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C27126B5-4922-43F3-2B76-EF1BFF433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0AB45-DA32-422E-A4E9-3B429EB75A9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6512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4332A0-AA42-FAA4-0F1D-BAC77F85B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E7AD9DDF-B817-92E2-5842-9FF1039AAB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33703B79-A4FB-7599-DA82-7791F6BC82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>
            <a:extLst>
              <a:ext uri="{FF2B5EF4-FFF2-40B4-BE49-F238E27FC236}">
                <a16:creationId xmlns:a16="http://schemas.microsoft.com/office/drawing/2014/main" id="{4F576D4F-A32B-474C-DB46-A08A521587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Marcador de Posição de Conteúdo 5">
            <a:extLst>
              <a:ext uri="{FF2B5EF4-FFF2-40B4-BE49-F238E27FC236}">
                <a16:creationId xmlns:a16="http://schemas.microsoft.com/office/drawing/2014/main" id="{D18B3BF7-65B1-5BCB-815B-18043EAAF0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>
            <a:extLst>
              <a:ext uri="{FF2B5EF4-FFF2-40B4-BE49-F238E27FC236}">
                <a16:creationId xmlns:a16="http://schemas.microsoft.com/office/drawing/2014/main" id="{90CBC08A-D22D-16C1-BDB4-23A6C44439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8FA42-B518-4823-BE0E-0880D557F2B7}" type="datetimeFigureOut">
              <a:rPr lang="pt-PT" smtClean="0"/>
              <a:t>31/10/24</a:t>
            </a:fld>
            <a:endParaRPr lang="pt-PT"/>
          </a:p>
        </p:txBody>
      </p:sp>
      <p:sp>
        <p:nvSpPr>
          <p:cNvPr id="8" name="Marcador de Posição do Rodapé 7">
            <a:extLst>
              <a:ext uri="{FF2B5EF4-FFF2-40B4-BE49-F238E27FC236}">
                <a16:creationId xmlns:a16="http://schemas.microsoft.com/office/drawing/2014/main" id="{2B8C90D7-65DB-82F0-CAB5-697E8EE9FC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>
            <a:extLst>
              <a:ext uri="{FF2B5EF4-FFF2-40B4-BE49-F238E27FC236}">
                <a16:creationId xmlns:a16="http://schemas.microsoft.com/office/drawing/2014/main" id="{50360EDF-C7B3-EDA5-E5F9-86B87B120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0AB45-DA32-422E-A4E9-3B429EB75A9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7142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84BD93-EAB4-7C82-067D-D12418E1CA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236E2BB2-F1A5-9F60-AAA0-332AEA0F86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8FA42-B518-4823-BE0E-0880D557F2B7}" type="datetimeFigureOut">
              <a:rPr lang="pt-PT" smtClean="0"/>
              <a:t>31/10/24</a:t>
            </a:fld>
            <a:endParaRPr lang="pt-PT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7490ED69-31FD-291D-3E07-9F2DE41ADF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5594F985-50F4-9B44-9C69-E2DCBD8DC2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0AB45-DA32-422E-A4E9-3B429EB75A9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30900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>
            <a:extLst>
              <a:ext uri="{FF2B5EF4-FFF2-40B4-BE49-F238E27FC236}">
                <a16:creationId xmlns:a16="http://schemas.microsoft.com/office/drawing/2014/main" id="{9DE7AD27-9193-83C4-76D8-ED4F70CCC2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8FA42-B518-4823-BE0E-0880D557F2B7}" type="datetimeFigureOut">
              <a:rPr lang="pt-PT" smtClean="0"/>
              <a:t>31/10/24</a:t>
            </a:fld>
            <a:endParaRPr lang="pt-PT"/>
          </a:p>
        </p:txBody>
      </p:sp>
      <p:sp>
        <p:nvSpPr>
          <p:cNvPr id="3" name="Marcador de Posição do Rodapé 2">
            <a:extLst>
              <a:ext uri="{FF2B5EF4-FFF2-40B4-BE49-F238E27FC236}">
                <a16:creationId xmlns:a16="http://schemas.microsoft.com/office/drawing/2014/main" id="{7B107113-8F59-56E2-B9A1-3A5763871A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>
            <a:extLst>
              <a:ext uri="{FF2B5EF4-FFF2-40B4-BE49-F238E27FC236}">
                <a16:creationId xmlns:a16="http://schemas.microsoft.com/office/drawing/2014/main" id="{1423C62C-64F0-FE14-1FF2-9046C0C01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0AB45-DA32-422E-A4E9-3B429EB75A9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42027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E681F5C-183B-BC2D-4841-9772CBC88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AA22E7F8-1AA2-EE43-E44C-0051EDF40F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1C3E3C89-CB20-9295-5856-9F9F18CCAD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22C4368F-13E1-2FB2-63D7-BA4EFEC0A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8FA42-B518-4823-BE0E-0880D557F2B7}" type="datetimeFigureOut">
              <a:rPr lang="pt-PT" smtClean="0"/>
              <a:t>31/10/24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E9405735-3F9B-D790-32AA-0A3D95A43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EBB13A77-C87B-1F7B-4C94-8FC4E1A92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0AB45-DA32-422E-A4E9-3B429EB75A9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65880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E2DBD70-797B-D8C8-EE3A-7FA8D915B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7539B1DC-F604-3643-1BAA-7A340839F37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10F9AE72-5989-F33F-0FB2-8B69AEBE5C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EEF961DE-BCDD-207B-16CC-595FD57EDE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8FA42-B518-4823-BE0E-0880D557F2B7}" type="datetimeFigureOut">
              <a:rPr lang="pt-PT" smtClean="0"/>
              <a:t>31/10/24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CC683577-C4DC-10B1-C70C-4B2FF9FA2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280116EC-A2B3-3D9E-6A39-3B4786D496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0AB45-DA32-422E-A4E9-3B429EB75A9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37986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A0F1CE07-E48B-61C1-57A8-2638A89FED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F0F124A4-8791-C1E9-F4C8-3CE0734BD0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AD497FBB-579C-C6C8-7C56-C0FEE22DC0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308FA42-B518-4823-BE0E-0880D557F2B7}" type="datetimeFigureOut">
              <a:rPr lang="pt-PT" smtClean="0"/>
              <a:t>31/10/24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E4F39FE0-A7D0-B6C1-0AFB-21CFCDAE6E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7C8B523A-AEFB-0C50-D96B-F4C87DD38C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A80AB45-DA32-422E-A4E9-3B429EB75A9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77769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4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4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4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4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4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4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4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4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4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4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4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4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6.svg"/><Relationship Id="rId5" Type="http://schemas.openxmlformats.org/officeDocument/2006/relationships/image" Target="../media/image4.svg"/><Relationship Id="rId10" Type="http://schemas.openxmlformats.org/officeDocument/2006/relationships/image" Target="../media/image15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4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4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4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4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4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4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4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1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2FBE9A41-4E12-350B-1709-41F53522D6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93620" y="-408480"/>
            <a:ext cx="7669367" cy="4386909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EC585B03-36EA-A5E6-C4BD-3CB11B808B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314302" y="-111513"/>
            <a:ext cx="465054" cy="7092175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C6DF5609-B03F-0A82-23B5-986B09D001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3876" y="283659"/>
            <a:ext cx="4661442" cy="430287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399DE44D-92A2-92B3-6A19-4E464EB9B82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08020" y="6319996"/>
            <a:ext cx="3494746" cy="364346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F1175E7C-6073-1D60-988F-19F81A601F0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23876" y="1039619"/>
            <a:ext cx="5057775" cy="2838450"/>
          </a:xfrm>
          <a:prstGeom prst="rect">
            <a:avLst/>
          </a:prstGeom>
        </p:spPr>
      </p:pic>
      <p:pic>
        <p:nvPicPr>
          <p:cNvPr id="18" name="Gráfico 17">
            <a:extLst>
              <a:ext uri="{FF2B5EF4-FFF2-40B4-BE49-F238E27FC236}">
                <a16:creationId xmlns:a16="http://schemas.microsoft.com/office/drawing/2014/main" id="{992D8AAA-89EF-1133-BAE1-19710820BAE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80946" y="4203742"/>
            <a:ext cx="10225827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9550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1D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E02740A-9FC4-48CA-9B25-BFD1278BB3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15706D5D-05E0-791E-6DA7-426A06F17C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93620" y="-408480"/>
            <a:ext cx="7669367" cy="4386909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20957230-B594-4CB4-438D-9566454061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314302" y="-111513"/>
            <a:ext cx="465054" cy="7092175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8378989E-C79E-003C-4F37-A3C01095848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3876" y="283660"/>
            <a:ext cx="2354645" cy="217352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9F6C47E1-862D-62F5-1541-D1F26A43019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41473" y="6163879"/>
            <a:ext cx="3494746" cy="364346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8D3D7555-64B8-7022-ED67-9E926A6C0A6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23876" y="631699"/>
            <a:ext cx="1975138" cy="1108458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329D4258-667B-EA1E-FFF9-B0ECFA6A5EE2}"/>
              </a:ext>
            </a:extLst>
          </p:cNvPr>
          <p:cNvSpPr txBox="1"/>
          <p:nvPr/>
        </p:nvSpPr>
        <p:spPr>
          <a:xfrm>
            <a:off x="626149" y="3567093"/>
            <a:ext cx="10292575" cy="18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Rule of law is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attacked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even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by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and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inside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many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Member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States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Increased nation-centric politics in many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Member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States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EU fundamentals and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compromises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questioned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Right and left-wing populism against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the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EU.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CEDF6AFF-1178-9DA1-9A77-8073F2CE088C}"/>
              </a:ext>
            </a:extLst>
          </p:cNvPr>
          <p:cNvSpPr txBox="1"/>
          <p:nvPr/>
        </p:nvSpPr>
        <p:spPr>
          <a:xfrm>
            <a:off x="626149" y="1997433"/>
            <a:ext cx="81124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>
                <a:solidFill>
                  <a:srgbClr val="F07E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Advancement of the far-right, although timidly</a:t>
            </a:r>
            <a:endParaRPr lang="pt-PT" sz="2400" b="1" dirty="0">
              <a:solidFill>
                <a:srgbClr val="F07E4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Gráfico 13">
            <a:extLst>
              <a:ext uri="{FF2B5EF4-FFF2-40B4-BE49-F238E27FC236}">
                <a16:creationId xmlns:a16="http://schemas.microsoft.com/office/drawing/2014/main" id="{A465EFD5-7606-C3F3-8872-6582689430F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05776" y="5662001"/>
            <a:ext cx="12192000" cy="5478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4578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1D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15B20E2-E52F-D1F1-63F4-FB47BD5770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88A336D1-F2F2-D4A0-8AD5-5B445691AA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93620" y="-408480"/>
            <a:ext cx="7669367" cy="4386909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D73E44FA-B1FB-5AC1-97BA-E45C2D0E65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314302" y="-111513"/>
            <a:ext cx="465054" cy="7092175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3C270E87-078C-67D7-9B33-388B559098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3876" y="283660"/>
            <a:ext cx="2354645" cy="217352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798BB96C-CF91-0B5C-4834-7F169A9A4FB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41473" y="6163879"/>
            <a:ext cx="3494746" cy="364346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BE1284A4-0F34-322D-D819-0FAC41EC445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23876" y="631699"/>
            <a:ext cx="1975138" cy="1108458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7BB7D556-C731-A5C5-D990-3D286FC38851}"/>
              </a:ext>
            </a:extLst>
          </p:cNvPr>
          <p:cNvSpPr txBox="1"/>
          <p:nvPr/>
        </p:nvSpPr>
        <p:spPr>
          <a:xfrm>
            <a:off x="626150" y="2828430"/>
            <a:ext cx="10292575" cy="234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Heavy dependency on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the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US.</a:t>
            </a:r>
          </a:p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Heavy dependency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on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NATO.</a:t>
            </a:r>
          </a:p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Lack of existing EU defensive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infrastructure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Lack of common defensive industrial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strategy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Lack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of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coordination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at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the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national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level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too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58FEE3F4-ED1F-A469-34CF-B947836A2299}"/>
              </a:ext>
            </a:extLst>
          </p:cNvPr>
          <p:cNvSpPr txBox="1"/>
          <p:nvPr/>
        </p:nvSpPr>
        <p:spPr>
          <a:xfrm>
            <a:off x="626150" y="1997433"/>
            <a:ext cx="95076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>
                <a:solidFill>
                  <a:srgbClr val="F07E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Lack of a joint </a:t>
            </a:r>
            <a:r>
              <a:rPr lang="en-GB" sz="4800" b="1" dirty="0" err="1">
                <a:solidFill>
                  <a:srgbClr val="F07E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defense</a:t>
            </a:r>
            <a:r>
              <a:rPr lang="en-GB" sz="4800" b="1" dirty="0">
                <a:solidFill>
                  <a:srgbClr val="F07E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system</a:t>
            </a:r>
            <a:endParaRPr lang="pt-PT" sz="2400" b="1" dirty="0">
              <a:solidFill>
                <a:srgbClr val="F07E4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Gráfico 13">
            <a:extLst>
              <a:ext uri="{FF2B5EF4-FFF2-40B4-BE49-F238E27FC236}">
                <a16:creationId xmlns:a16="http://schemas.microsoft.com/office/drawing/2014/main" id="{A1E04E16-FBB3-A602-EDA8-C38EC5DD125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05776" y="5662001"/>
            <a:ext cx="12192000" cy="5478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5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1D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DBDFF2C-8B4A-837B-FEAC-C97B24D9F8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F781389E-C180-10B4-D5E2-14F7E520E6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93620" y="-408480"/>
            <a:ext cx="7669367" cy="4386909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EEAFFC9E-D6CA-DAA2-3607-36742E86DB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314302" y="-111513"/>
            <a:ext cx="465054" cy="7092175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29C7B5BB-1BD0-F38E-2605-E0910D553A0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3876" y="283660"/>
            <a:ext cx="2354645" cy="217352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1C9619E5-551F-8E7B-6C54-E98486A9634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41473" y="6163879"/>
            <a:ext cx="3494746" cy="364346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0A7CD7E7-B9F9-AAC5-D989-33FB3EB23BD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23876" y="631699"/>
            <a:ext cx="1975138" cy="1108458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80295357-3396-B261-F8CF-B6DEEF7F1EAB}"/>
              </a:ext>
            </a:extLst>
          </p:cNvPr>
          <p:cNvSpPr txBox="1"/>
          <p:nvPr/>
        </p:nvSpPr>
        <p:spPr>
          <a:xfrm>
            <a:off x="523876" y="2828430"/>
            <a:ext cx="10292575" cy="1872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A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mobilized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and active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youth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Ageing population and migration as policy solutions.</a:t>
            </a:r>
          </a:p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Strategic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autonomy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as a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path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forward.</a:t>
            </a:r>
          </a:p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Crises as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moments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for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growth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1A072C71-25EF-8EB2-7D42-6B90C3B592A0}"/>
              </a:ext>
            </a:extLst>
          </p:cNvPr>
          <p:cNvSpPr txBox="1"/>
          <p:nvPr/>
        </p:nvSpPr>
        <p:spPr>
          <a:xfrm>
            <a:off x="523876" y="1997433"/>
            <a:ext cx="62393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800" b="1" dirty="0">
                <a:solidFill>
                  <a:srgbClr val="F07E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OPPORTUNITIES</a:t>
            </a:r>
            <a:endParaRPr lang="pt-PT" sz="2400" b="1" dirty="0">
              <a:solidFill>
                <a:srgbClr val="F07E4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Gráfico 13">
            <a:extLst>
              <a:ext uri="{FF2B5EF4-FFF2-40B4-BE49-F238E27FC236}">
                <a16:creationId xmlns:a16="http://schemas.microsoft.com/office/drawing/2014/main" id="{18560D9B-81A8-5C57-A39A-253FFBC0633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05776" y="5662001"/>
            <a:ext cx="12192000" cy="5478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8796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1D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42D7EFD-6960-A5A1-28BF-6436126FAE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F31CD98D-D273-684C-2E2C-A611D2F443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93620" y="-408480"/>
            <a:ext cx="7669367" cy="4386909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C38536FF-E870-1D81-D5D4-4A48E62B60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314302" y="-111513"/>
            <a:ext cx="465054" cy="7092175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F83E2B6D-7F7F-23C3-36BE-B7931247635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3876" y="283660"/>
            <a:ext cx="2354645" cy="217352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EF41A519-1CE4-BC0F-AE51-679B16D0281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41473" y="6163879"/>
            <a:ext cx="3494746" cy="364346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3D58479F-67F9-786D-AD0D-11B2DB35B92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23876" y="631699"/>
            <a:ext cx="1975138" cy="1108458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BDEF06E7-FB1D-D2DD-30B6-707285962AD2}"/>
              </a:ext>
            </a:extLst>
          </p:cNvPr>
          <p:cNvSpPr txBox="1"/>
          <p:nvPr/>
        </p:nvSpPr>
        <p:spPr>
          <a:xfrm>
            <a:off x="523875" y="1997433"/>
            <a:ext cx="87520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>
                <a:solidFill>
                  <a:srgbClr val="F07E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mobilized and active youth</a:t>
            </a:r>
            <a:endParaRPr lang="pt-PT" sz="2400" b="1" dirty="0">
              <a:solidFill>
                <a:srgbClr val="F07E4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Gráfico 13">
            <a:extLst>
              <a:ext uri="{FF2B5EF4-FFF2-40B4-BE49-F238E27FC236}">
                <a16:creationId xmlns:a16="http://schemas.microsoft.com/office/drawing/2014/main" id="{CE4D44D9-43B8-5F7F-CF8D-4382B3E6A35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05776" y="5662001"/>
            <a:ext cx="12192000" cy="5478136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8DCA2828-4007-9F82-8CDE-6BF4906AA783}"/>
              </a:ext>
            </a:extLst>
          </p:cNvPr>
          <p:cNvSpPr txBox="1"/>
          <p:nvPr/>
        </p:nvSpPr>
        <p:spPr>
          <a:xfrm>
            <a:off x="523876" y="2828430"/>
            <a:ext cx="10292575" cy="1420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Against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to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what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many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believe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, a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youth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interested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and active in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politics</a:t>
            </a:r>
            <a:endParaRPr lang="es-AR" sz="2000" b="1" dirty="0">
              <a:solidFill>
                <a:srgbClr val="585857"/>
              </a:solidFill>
              <a:latin typeface="Arial" panose="020B0604020202020204" pitchFamily="34" charset="0"/>
              <a:ea typeface="Hiragino Sans CNS W3" panose="020B0300000000000000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Active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participation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in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several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transnational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advocacy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networks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But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also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,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existance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of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opportunities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and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resources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379784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1D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FBA445E-9432-CA39-BDF6-772CFFEA00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49D67CDF-C3A0-9F32-727A-0A2B94ADF5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93620" y="-408480"/>
            <a:ext cx="7669367" cy="4386909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D1B2B89D-CDC8-4E62-2675-AF6809DE09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314302" y="-111513"/>
            <a:ext cx="465054" cy="7092175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D66E0F3D-60C7-D5FB-2C67-B3772257560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3876" y="283660"/>
            <a:ext cx="2354645" cy="217352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C0D26AB0-F510-8D22-D14C-74AE95209C4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41473" y="6163879"/>
            <a:ext cx="3494746" cy="364346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7D261F94-7F89-F93D-5A42-3DACA2FD594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23876" y="631699"/>
            <a:ext cx="1975138" cy="1108458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5E7E2CF4-502D-9193-CE39-F61479A1547C}"/>
              </a:ext>
            </a:extLst>
          </p:cNvPr>
          <p:cNvSpPr txBox="1"/>
          <p:nvPr/>
        </p:nvSpPr>
        <p:spPr>
          <a:xfrm>
            <a:off x="523875" y="1997433"/>
            <a:ext cx="89123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>
                <a:solidFill>
                  <a:srgbClr val="F07E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Ageing population and migration</a:t>
            </a:r>
            <a:endParaRPr lang="pt-PT" sz="2400" b="1" dirty="0">
              <a:solidFill>
                <a:srgbClr val="F07E4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Gráfico 13">
            <a:extLst>
              <a:ext uri="{FF2B5EF4-FFF2-40B4-BE49-F238E27FC236}">
                <a16:creationId xmlns:a16="http://schemas.microsoft.com/office/drawing/2014/main" id="{D8FA9C5C-889D-2E7F-9FC4-75CD3AF320A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05776" y="5662001"/>
            <a:ext cx="12192000" cy="5478136"/>
          </a:xfrm>
          <a:prstGeom prst="rect">
            <a:avLst/>
          </a:prstGeom>
        </p:spPr>
      </p:pic>
      <p:sp>
        <p:nvSpPr>
          <p:cNvPr id="4" name="CaixaDeTexto 1">
            <a:extLst>
              <a:ext uri="{FF2B5EF4-FFF2-40B4-BE49-F238E27FC236}">
                <a16:creationId xmlns:a16="http://schemas.microsoft.com/office/drawing/2014/main" id="{E9CE2C4D-1130-7501-725E-247566769D2C}"/>
              </a:ext>
            </a:extLst>
          </p:cNvPr>
          <p:cNvSpPr txBox="1"/>
          <p:nvPr/>
        </p:nvSpPr>
        <p:spPr>
          <a:xfrm>
            <a:off x="523875" y="3643253"/>
            <a:ext cx="10292575" cy="234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Decline in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birth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rates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Increase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in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life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expectancy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	     BUT</a:t>
            </a:r>
          </a:p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Migration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can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help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solving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the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aging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problem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endParaRPr lang="es-AR" sz="2000" dirty="0">
              <a:solidFill>
                <a:srgbClr val="3B404E"/>
              </a:solidFill>
              <a:latin typeface="Arial" panose="020B0604020202020204" pitchFamily="34" charset="0"/>
              <a:ea typeface="Hiragino Sans CNS W3" panose="020B0300000000000000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84578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1D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96314F-A5DB-5BFB-D39D-D46908E6E9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BD388876-FD61-D8CE-6D44-A99EDADA25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93620" y="-408480"/>
            <a:ext cx="7669367" cy="4386909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7090C367-8558-8D80-6346-A62D15E437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314302" y="-111513"/>
            <a:ext cx="465054" cy="7092175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47E916BB-933C-3F4C-9DD2-C0D2B6521BD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3876" y="283660"/>
            <a:ext cx="2354645" cy="217352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9049388F-242E-AF94-0BC1-6E2A8251959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41473" y="6163879"/>
            <a:ext cx="3494746" cy="364346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007668E2-D55B-13E6-A1C7-4819601B8B7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23876" y="631699"/>
            <a:ext cx="1975138" cy="1108458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7C559C15-CDBC-554C-C9C3-395802C4117A}"/>
              </a:ext>
            </a:extLst>
          </p:cNvPr>
          <p:cNvSpPr txBox="1"/>
          <p:nvPr/>
        </p:nvSpPr>
        <p:spPr>
          <a:xfrm>
            <a:off x="523876" y="1997433"/>
            <a:ext cx="65966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>
                <a:solidFill>
                  <a:srgbClr val="F07E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Strategic autonomy as a path forward</a:t>
            </a:r>
            <a:endParaRPr lang="pt-PT" sz="2400" b="1" dirty="0">
              <a:solidFill>
                <a:srgbClr val="F07E4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Gráfico 13">
            <a:extLst>
              <a:ext uri="{FF2B5EF4-FFF2-40B4-BE49-F238E27FC236}">
                <a16:creationId xmlns:a16="http://schemas.microsoft.com/office/drawing/2014/main" id="{13D542EF-B1DA-24B4-868E-CDD135D4FE1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05776" y="5662001"/>
            <a:ext cx="12192000" cy="5478136"/>
          </a:xfrm>
          <a:prstGeom prst="rect">
            <a:avLst/>
          </a:prstGeom>
        </p:spPr>
      </p:pic>
      <p:sp>
        <p:nvSpPr>
          <p:cNvPr id="4" name="CaixaDeTexto 1">
            <a:extLst>
              <a:ext uri="{FF2B5EF4-FFF2-40B4-BE49-F238E27FC236}">
                <a16:creationId xmlns:a16="http://schemas.microsoft.com/office/drawing/2014/main" id="{2E09AE0A-B648-C6AC-0A6D-9D930DE2C5DB}"/>
              </a:ext>
            </a:extLst>
          </p:cNvPr>
          <p:cNvSpPr txBox="1"/>
          <p:nvPr/>
        </p:nvSpPr>
        <p:spPr>
          <a:xfrm>
            <a:off x="523875" y="3643253"/>
            <a:ext cx="10292575" cy="1420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Existing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(and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to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some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extent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increasing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)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awareness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of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this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as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an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issue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From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a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merely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geopolitic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understanding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to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a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geoeconomic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one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endParaRPr lang="es-AR" sz="2000" dirty="0">
              <a:solidFill>
                <a:srgbClr val="3B404E"/>
              </a:solidFill>
              <a:latin typeface="Arial" panose="020B0604020202020204" pitchFamily="34" charset="0"/>
              <a:ea typeface="Hiragino Sans CNS W3" panose="020B0300000000000000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24332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1D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0D00B6A-0B0C-15FD-9018-3225C67E6C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2B132BF8-7659-96E9-0B25-7E8C54E11E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93620" y="-408480"/>
            <a:ext cx="7669367" cy="4386909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BF6CD27C-CCBD-F15B-9EA7-582BF0A61A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314302" y="-111513"/>
            <a:ext cx="465054" cy="7092175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7C61F24B-0779-4F4C-E43D-66888B8FFA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3876" y="283660"/>
            <a:ext cx="2354645" cy="217352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B5CDAAC5-E383-7613-3A93-682C76A8B78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41473" y="6163879"/>
            <a:ext cx="3494746" cy="364346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CE33C708-4C29-DBB1-43B5-0756B5B6DE6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23876" y="631699"/>
            <a:ext cx="1975138" cy="1108458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7EF8DF4D-B8BF-8117-430A-0596BF8736B4}"/>
              </a:ext>
            </a:extLst>
          </p:cNvPr>
          <p:cNvSpPr txBox="1"/>
          <p:nvPr/>
        </p:nvSpPr>
        <p:spPr>
          <a:xfrm>
            <a:off x="523875" y="1997433"/>
            <a:ext cx="92140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>
                <a:solidFill>
                  <a:srgbClr val="F07E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Crises as moments for growth</a:t>
            </a:r>
            <a:endParaRPr lang="pt-PT" sz="2400" b="1" dirty="0">
              <a:solidFill>
                <a:srgbClr val="F07E4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Gráfico 13">
            <a:extLst>
              <a:ext uri="{FF2B5EF4-FFF2-40B4-BE49-F238E27FC236}">
                <a16:creationId xmlns:a16="http://schemas.microsoft.com/office/drawing/2014/main" id="{13CA845B-E140-B32B-73C8-1635937E7D9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05776" y="5662001"/>
            <a:ext cx="12192000" cy="5478136"/>
          </a:xfrm>
          <a:prstGeom prst="rect">
            <a:avLst/>
          </a:prstGeom>
        </p:spPr>
      </p:pic>
      <p:sp>
        <p:nvSpPr>
          <p:cNvPr id="4" name="CaixaDeTexto 1">
            <a:extLst>
              <a:ext uri="{FF2B5EF4-FFF2-40B4-BE49-F238E27FC236}">
                <a16:creationId xmlns:a16="http://schemas.microsoft.com/office/drawing/2014/main" id="{43D46990-924A-D177-B701-E2AE1CFCDCBC}"/>
              </a:ext>
            </a:extLst>
          </p:cNvPr>
          <p:cNvSpPr txBox="1"/>
          <p:nvPr/>
        </p:nvSpPr>
        <p:spPr>
          <a:xfrm>
            <a:off x="523875" y="3051624"/>
            <a:ext cx="10292575" cy="234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Crises as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moments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of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innovation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and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integration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in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the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past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Multitude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of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crises as a chance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for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reform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. </a:t>
            </a:r>
          </a:p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‘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Momentum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’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for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increased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cooperation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(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the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Schuman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Lesson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).</a:t>
            </a:r>
          </a:p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endParaRPr lang="es-AR" sz="2000" b="1" dirty="0">
              <a:solidFill>
                <a:srgbClr val="585857"/>
              </a:solidFill>
              <a:latin typeface="Arial" panose="020B0604020202020204" pitchFamily="34" charset="0"/>
              <a:ea typeface="Hiragino Sans CNS W3" panose="020B0300000000000000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endParaRPr lang="es-AR" sz="2000" dirty="0">
              <a:solidFill>
                <a:srgbClr val="3B404E"/>
              </a:solidFill>
              <a:latin typeface="Arial" panose="020B0604020202020204" pitchFamily="34" charset="0"/>
              <a:ea typeface="Hiragino Sans CNS W3" panose="020B0300000000000000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71625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1D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F86386-A12F-B117-B7EF-82377EBFAC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E9DD315C-92B5-FFD2-9170-2A15D8AEDF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93620" y="-408480"/>
            <a:ext cx="7669367" cy="4386909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943FF94F-CDEA-E684-F349-8B06815823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314302" y="-111513"/>
            <a:ext cx="465054" cy="7092175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5F8F9E06-09E6-C899-85FA-7AC37DC1FC9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3876" y="283660"/>
            <a:ext cx="2354645" cy="217352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7CFE422B-51AA-0869-A65A-3973A516F89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41473" y="6163879"/>
            <a:ext cx="3494746" cy="364346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24E6FC15-5EE4-F44A-D08E-969E4437CE9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23876" y="631699"/>
            <a:ext cx="1975138" cy="1108458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9489C213-98AE-1F1B-A7C2-C5A8482D4D88}"/>
              </a:ext>
            </a:extLst>
          </p:cNvPr>
          <p:cNvSpPr txBox="1"/>
          <p:nvPr/>
        </p:nvSpPr>
        <p:spPr>
          <a:xfrm>
            <a:off x="523876" y="2813347"/>
            <a:ext cx="10292575" cy="189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The US Presidential elections</a:t>
            </a:r>
          </a:p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Ongoing Russian invasion and geopolitical configuration</a:t>
            </a:r>
          </a:p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China.</a:t>
            </a:r>
          </a:p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Deacceleration of climate policies and energy transition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8133F12B-C9D5-A9E1-9F4F-8BE4D772369E}"/>
              </a:ext>
            </a:extLst>
          </p:cNvPr>
          <p:cNvSpPr txBox="1"/>
          <p:nvPr/>
        </p:nvSpPr>
        <p:spPr>
          <a:xfrm>
            <a:off x="523876" y="1982350"/>
            <a:ext cx="62393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800" b="1" dirty="0">
                <a:solidFill>
                  <a:srgbClr val="F07E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THREATS</a:t>
            </a:r>
            <a:endParaRPr lang="pt-PT" sz="2400" b="1" dirty="0">
              <a:solidFill>
                <a:srgbClr val="F07E4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Gráfico 13">
            <a:extLst>
              <a:ext uri="{FF2B5EF4-FFF2-40B4-BE49-F238E27FC236}">
                <a16:creationId xmlns:a16="http://schemas.microsoft.com/office/drawing/2014/main" id="{3386215B-18BC-C6CA-C285-74A052F1B39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05776" y="5662001"/>
            <a:ext cx="12192000" cy="5478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3090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1D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97D6C14-7A41-BAEB-8600-9E98F5E1EB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BE65CB95-7041-DF26-7F5F-09F6E35248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93620" y="-408480"/>
            <a:ext cx="7669367" cy="4386909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94BC26B3-EEEA-5AB2-3F6A-BD08053695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314302" y="-111513"/>
            <a:ext cx="465054" cy="7092175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BF7DD3A0-7F86-70A0-87AB-1932DB18F58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3876" y="283660"/>
            <a:ext cx="2354645" cy="217352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D2A131B0-70E6-A9FC-6C55-9D8D8EDFAC5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41473" y="6163879"/>
            <a:ext cx="3494746" cy="364346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7528F68F-3971-6F6B-F854-9692934B352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23876" y="631699"/>
            <a:ext cx="1975138" cy="1108458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E3F80E30-5A97-96E1-12FD-3BBC6191C1BD}"/>
              </a:ext>
            </a:extLst>
          </p:cNvPr>
          <p:cNvSpPr txBox="1"/>
          <p:nvPr/>
        </p:nvSpPr>
        <p:spPr>
          <a:xfrm>
            <a:off x="523876" y="2913330"/>
            <a:ext cx="10292575" cy="1881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Potential trade war</a:t>
            </a:r>
          </a:p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Many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questions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: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Continued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support for NATO?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Support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for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Ukraine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?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Europe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as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friend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or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rival?</a:t>
            </a:r>
          </a:p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Shifting US focus to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the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Pacific</a:t>
            </a:r>
            <a:endParaRPr lang="es-AR" sz="2000" b="1" dirty="0">
              <a:solidFill>
                <a:srgbClr val="585857"/>
              </a:solidFill>
              <a:latin typeface="Arial" panose="020B0604020202020204" pitchFamily="34" charset="0"/>
              <a:ea typeface="Hiragino Sans CNS W3" panose="020B0300000000000000"/>
              <a:cs typeface="Arial" panose="020B0604020202020204" pitchFamily="34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426D720E-3062-04A8-ED03-072A72B95567}"/>
              </a:ext>
            </a:extLst>
          </p:cNvPr>
          <p:cNvSpPr txBox="1"/>
          <p:nvPr/>
        </p:nvSpPr>
        <p:spPr>
          <a:xfrm>
            <a:off x="523876" y="2082333"/>
            <a:ext cx="76693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800" b="1" dirty="0">
                <a:solidFill>
                  <a:srgbClr val="F07E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 Presidential elections</a:t>
            </a:r>
            <a:endParaRPr lang="pt-PT" sz="2400" b="1" dirty="0">
              <a:solidFill>
                <a:srgbClr val="F07E4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Gráfico 13">
            <a:extLst>
              <a:ext uri="{FF2B5EF4-FFF2-40B4-BE49-F238E27FC236}">
                <a16:creationId xmlns:a16="http://schemas.microsoft.com/office/drawing/2014/main" id="{637AB87E-4F10-904E-B7C1-F2EB2F40115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05776" y="5662001"/>
            <a:ext cx="12192000" cy="5478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873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1D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41A165-8A40-3BB7-AC16-E1A8E5B146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A90BAB5A-9225-C5C6-2177-5D976E0D6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93620" y="-408480"/>
            <a:ext cx="7669367" cy="4386909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89084B08-14BF-A627-186F-17F6931D20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314302" y="-111513"/>
            <a:ext cx="465054" cy="7092175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1608E155-B418-12E6-2D19-99D12FD0F4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3876" y="283660"/>
            <a:ext cx="2354645" cy="217352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2D8C94D8-4EDB-7B3A-847B-F271FFD29FE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41473" y="6163879"/>
            <a:ext cx="3494746" cy="364346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3D3DF086-4A38-104E-D62D-7810DD3F6F6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23876" y="631699"/>
            <a:ext cx="1975138" cy="1108458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64EDAC4B-E1AC-CCDE-D7B6-27A12E6AE12E}"/>
              </a:ext>
            </a:extLst>
          </p:cNvPr>
          <p:cNvSpPr txBox="1"/>
          <p:nvPr/>
        </p:nvSpPr>
        <p:spPr>
          <a:xfrm>
            <a:off x="523876" y="3079723"/>
            <a:ext cx="10430070" cy="3257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Security consequences for Europe? Preparation for a potential conflict with Russia?</a:t>
            </a:r>
          </a:p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Emergence of new powerful blocks, challenging the West and European soft powers</a:t>
            </a:r>
          </a:p>
          <a:p>
            <a:pPr marL="342900" lvl="1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China, Russia, Iran and North Korea; India.</a:t>
            </a:r>
          </a:p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EU not a key player in modern technologies, renewables and military strength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s-AR" sz="2000" dirty="0">
              <a:solidFill>
                <a:srgbClr val="3B404E"/>
              </a:solidFill>
              <a:latin typeface="Hiragino Sans CNS W3" panose="020B0300000000000000" pitchFamily="34" charset="-128"/>
              <a:ea typeface="Hiragino Sans CNS W3" panose="020B0300000000000000" pitchFamily="34" charset="-128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DDFF2162-09CA-AFB6-281C-A499BC0EEE6F}"/>
              </a:ext>
            </a:extLst>
          </p:cNvPr>
          <p:cNvSpPr txBox="1"/>
          <p:nvPr/>
        </p:nvSpPr>
        <p:spPr>
          <a:xfrm>
            <a:off x="523876" y="1896679"/>
            <a:ext cx="81824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000" b="1" dirty="0">
                <a:solidFill>
                  <a:srgbClr val="F07E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Russian Invasion and geopolitical configuaration</a:t>
            </a:r>
          </a:p>
        </p:txBody>
      </p:sp>
      <p:pic>
        <p:nvPicPr>
          <p:cNvPr id="14" name="Gráfico 13">
            <a:extLst>
              <a:ext uri="{FF2B5EF4-FFF2-40B4-BE49-F238E27FC236}">
                <a16:creationId xmlns:a16="http://schemas.microsoft.com/office/drawing/2014/main" id="{88E70FB2-014E-4796-608C-29F9074707F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082026" y="6152191"/>
            <a:ext cx="12192000" cy="5478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966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1D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117660-903F-9292-EEE6-C8CA0DFB2B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BF6254B9-72E0-6552-47B1-923C0D9A90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93620" y="-408480"/>
            <a:ext cx="7669367" cy="4386909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6F9FDC15-1EB8-594B-7871-51EF2B31A8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314302" y="-111513"/>
            <a:ext cx="465054" cy="7092175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14AFDC4F-059C-5A58-C491-4D09DF9B21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3876" y="283659"/>
            <a:ext cx="2930666" cy="270523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36F14EB8-7BB5-5434-7B69-9EC0DA68EC5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08020" y="6319996"/>
            <a:ext cx="3494746" cy="364346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AC4D4BE2-59A2-7307-488A-5B1BAAF22D2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23876" y="769096"/>
            <a:ext cx="2294962" cy="1287945"/>
          </a:xfrm>
          <a:prstGeom prst="rect">
            <a:avLst/>
          </a:prstGeom>
        </p:spPr>
      </p:pic>
      <p:sp>
        <p:nvSpPr>
          <p:cNvPr id="2" name="CaixaDeTexto 2">
            <a:extLst>
              <a:ext uri="{FF2B5EF4-FFF2-40B4-BE49-F238E27FC236}">
                <a16:creationId xmlns:a16="http://schemas.microsoft.com/office/drawing/2014/main" id="{12D5A9D8-0354-1109-EA23-08475F407559}"/>
              </a:ext>
            </a:extLst>
          </p:cNvPr>
          <p:cNvSpPr txBox="1"/>
          <p:nvPr/>
        </p:nvSpPr>
        <p:spPr>
          <a:xfrm>
            <a:off x="523876" y="2570090"/>
            <a:ext cx="10820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6000" b="1" dirty="0">
                <a:solidFill>
                  <a:srgbClr val="F07E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EU IN SWOT ANALYSIS</a:t>
            </a:r>
          </a:p>
        </p:txBody>
      </p:sp>
      <p:sp>
        <p:nvSpPr>
          <p:cNvPr id="4" name="CaixaDeTexto 5">
            <a:extLst>
              <a:ext uri="{FF2B5EF4-FFF2-40B4-BE49-F238E27FC236}">
                <a16:creationId xmlns:a16="http://schemas.microsoft.com/office/drawing/2014/main" id="{B3899B39-996D-AEF8-FE82-2FB6C6D6D804}"/>
              </a:ext>
            </a:extLst>
          </p:cNvPr>
          <p:cNvSpPr txBox="1"/>
          <p:nvPr/>
        </p:nvSpPr>
        <p:spPr>
          <a:xfrm>
            <a:off x="523876" y="3510861"/>
            <a:ext cx="12084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PT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STRENGHT, WEAKNESSES, OPPORTUNITIES AND THREATS OF THE EU IN AN ERA OF UNCERTAINTY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1274DD66-E4C3-6A2E-5AC2-B3E482A7FC73}"/>
              </a:ext>
            </a:extLst>
          </p:cNvPr>
          <p:cNvSpPr txBox="1"/>
          <p:nvPr/>
        </p:nvSpPr>
        <p:spPr>
          <a:xfrm>
            <a:off x="669074" y="6502169"/>
            <a:ext cx="773894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PT" sz="1400" b="1" dirty="0">
                <a:solidFill>
                  <a:srgbClr val="5157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Esteban </a:t>
            </a:r>
            <a:r>
              <a:rPr lang="pt-PT" sz="1400" b="1" dirty="0" err="1">
                <a:solidFill>
                  <a:srgbClr val="5157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Octavio</a:t>
            </a:r>
            <a:r>
              <a:rPr lang="pt-PT" sz="1400" b="1" dirty="0">
                <a:solidFill>
                  <a:srgbClr val="5157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Scuzarello-PhD </a:t>
            </a:r>
            <a:r>
              <a:rPr lang="pt-PT" sz="1400" b="1" dirty="0" err="1">
                <a:solidFill>
                  <a:srgbClr val="5157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Researcher</a:t>
            </a:r>
            <a:r>
              <a:rPr lang="pt-PT" sz="1400" b="1" dirty="0">
                <a:solidFill>
                  <a:srgbClr val="5157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-EUI</a:t>
            </a:r>
          </a:p>
        </p:txBody>
      </p:sp>
    </p:spTree>
    <p:extLst>
      <p:ext uri="{BB962C8B-B14F-4D97-AF65-F5344CB8AC3E}">
        <p14:creationId xmlns:p14="http://schemas.microsoft.com/office/powerpoint/2010/main" val="22109377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1D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B4D656-191E-6593-1E4B-7218474378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A0BB9156-E399-5644-F546-CFFC99E5B2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93620" y="-408480"/>
            <a:ext cx="7669367" cy="4386909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3168EA84-7448-BCD4-B5E9-5FC0085BA4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314302" y="-111513"/>
            <a:ext cx="465054" cy="7092175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635C097E-9875-95F1-4649-E2EA2169FA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3876" y="283660"/>
            <a:ext cx="2354645" cy="217352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1ABDF279-BAB5-2BA0-4CBD-A101C8852E2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41473" y="6163879"/>
            <a:ext cx="3494746" cy="364346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EA444417-B881-E9EA-50DE-B0785D05D53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23876" y="631699"/>
            <a:ext cx="1975138" cy="1108458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F995D9E0-694E-CCAB-C151-4AC6626F16BF}"/>
              </a:ext>
            </a:extLst>
          </p:cNvPr>
          <p:cNvSpPr txBox="1"/>
          <p:nvPr/>
        </p:nvSpPr>
        <p:spPr>
          <a:xfrm>
            <a:off x="523876" y="1981778"/>
            <a:ext cx="89267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>
                <a:solidFill>
                  <a:srgbClr val="F07E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China</a:t>
            </a:r>
          </a:p>
          <a:p>
            <a:pPr algn="r"/>
            <a:endParaRPr lang="pt-PT" sz="2400" b="1" dirty="0">
              <a:solidFill>
                <a:srgbClr val="F07E4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Gráfico 13">
            <a:extLst>
              <a:ext uri="{FF2B5EF4-FFF2-40B4-BE49-F238E27FC236}">
                <a16:creationId xmlns:a16="http://schemas.microsoft.com/office/drawing/2014/main" id="{DD5F653C-F8D6-EF01-3EE1-293F23716CA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05776" y="5662001"/>
            <a:ext cx="12192000" cy="5478136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107B5B0F-1BEA-F749-A3AF-684AD373E68B}"/>
              </a:ext>
            </a:extLst>
          </p:cNvPr>
          <p:cNvSpPr txBox="1"/>
          <p:nvPr/>
        </p:nvSpPr>
        <p:spPr>
          <a:xfrm>
            <a:off x="523876" y="2913330"/>
            <a:ext cx="10292575" cy="2343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Is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China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effectively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a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partner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or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a rival? Commerce: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peaceful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exchange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or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trade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war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?</a:t>
            </a:r>
          </a:p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Existing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tensions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already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present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with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some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member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states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(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Lithuania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, Estonia, and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Finland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).</a:t>
            </a:r>
          </a:p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How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will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the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global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order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shift, and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what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will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be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the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EU's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place in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it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702392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1D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21AD291-2DC6-50CF-D335-FFC7AE93F3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1F3CD63A-D432-FE10-6631-8473246536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93620" y="-408480"/>
            <a:ext cx="7669367" cy="4386909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2D50D58A-7EF7-E9A5-362D-F3724ED850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314302" y="-111513"/>
            <a:ext cx="465054" cy="7092175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C130DF11-AC77-527A-8556-6A914EC1101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3876" y="283660"/>
            <a:ext cx="2354645" cy="217352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4F65DCCE-2788-1CC4-C85A-8089A54B646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41473" y="6163879"/>
            <a:ext cx="3494746" cy="364346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61D05055-2619-A448-4698-EA98AC3638A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23876" y="631699"/>
            <a:ext cx="1975138" cy="1108458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9036CBA3-A28B-8142-A3B6-D4665218686E}"/>
              </a:ext>
            </a:extLst>
          </p:cNvPr>
          <p:cNvSpPr txBox="1"/>
          <p:nvPr/>
        </p:nvSpPr>
        <p:spPr>
          <a:xfrm>
            <a:off x="523875" y="1982350"/>
            <a:ext cx="106468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>
                <a:solidFill>
                  <a:srgbClr val="F07E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Climate Crisis and</a:t>
            </a:r>
          </a:p>
          <a:p>
            <a:r>
              <a:rPr lang="en-GB" sz="4800" b="1" dirty="0">
                <a:solidFill>
                  <a:srgbClr val="F07E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 Transition</a:t>
            </a:r>
            <a:endParaRPr lang="pt-PT" sz="2400" b="1" dirty="0">
              <a:solidFill>
                <a:srgbClr val="F07E4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Gráfico 13">
            <a:extLst>
              <a:ext uri="{FF2B5EF4-FFF2-40B4-BE49-F238E27FC236}">
                <a16:creationId xmlns:a16="http://schemas.microsoft.com/office/drawing/2014/main" id="{83A31BE8-49A4-3FCE-33DA-B73E7E108B3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05776" y="5662001"/>
            <a:ext cx="12192000" cy="5478136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CB17AF0A-D082-46A0-639F-F1853D267CD3}"/>
              </a:ext>
            </a:extLst>
          </p:cNvPr>
          <p:cNvSpPr txBox="1"/>
          <p:nvPr/>
        </p:nvSpPr>
        <p:spPr>
          <a:xfrm>
            <a:off x="523876" y="3622861"/>
            <a:ext cx="10430070" cy="18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The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new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configuration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of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Parliament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puts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the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advancement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of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new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green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policies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at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risk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Increased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use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of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coal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(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Germany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).</a:t>
            </a:r>
          </a:p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Critical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raw material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dependency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231810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1D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6B2D8A6-27D0-6A37-3984-D82C0683E2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9DF92992-50E2-5E78-A1FF-6E99224D9F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3719" r="34053"/>
          <a:stretch/>
        </p:blipFill>
        <p:spPr>
          <a:xfrm>
            <a:off x="7493621" y="-245327"/>
            <a:ext cx="5057776" cy="4223756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D85AF776-6378-5CC5-EA5A-5743000F3A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314302" y="-111513"/>
            <a:ext cx="465054" cy="7092175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BA05F669-1F2A-A81D-C7F4-D5C411857C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3876" y="283659"/>
            <a:ext cx="4661442" cy="430287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10C31DB7-EFE2-5025-E83C-D883E6ED055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08020" y="6319996"/>
            <a:ext cx="3494746" cy="364346"/>
          </a:xfrm>
          <a:prstGeom prst="rect">
            <a:avLst/>
          </a:prstGeom>
        </p:spPr>
      </p:pic>
      <p:pic>
        <p:nvPicPr>
          <p:cNvPr id="3" name="Gráfico 2">
            <a:extLst>
              <a:ext uri="{FF2B5EF4-FFF2-40B4-BE49-F238E27FC236}">
                <a16:creationId xmlns:a16="http://schemas.microsoft.com/office/drawing/2014/main" id="{DE0C3D34-E780-D3FD-A54E-FEBB1D2D4AF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31371" b="42915"/>
          <a:stretch/>
        </p:blipFill>
        <p:spPr>
          <a:xfrm>
            <a:off x="-535259" y="3255342"/>
            <a:ext cx="7339903" cy="3914892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978D9E31-360F-8C87-13A1-70EC96C00D95}"/>
              </a:ext>
            </a:extLst>
          </p:cNvPr>
          <p:cNvSpPr txBox="1"/>
          <p:nvPr/>
        </p:nvSpPr>
        <p:spPr>
          <a:xfrm>
            <a:off x="2459055" y="2705725"/>
            <a:ext cx="6829323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PT" sz="8800" b="1" dirty="0">
                <a:solidFill>
                  <a:srgbClr val="F07E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</a:t>
            </a:r>
            <a:endParaRPr lang="es-AR" sz="8800" dirty="0"/>
          </a:p>
        </p:txBody>
      </p:sp>
    </p:spTree>
    <p:extLst>
      <p:ext uri="{BB962C8B-B14F-4D97-AF65-F5344CB8AC3E}">
        <p14:creationId xmlns:p14="http://schemas.microsoft.com/office/powerpoint/2010/main" val="38466945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1D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1BCDED-074A-C12E-6CBF-F951794A82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60634F96-F2AD-FA27-BD61-DBF8386023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93620" y="-408480"/>
            <a:ext cx="7669367" cy="4386909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C5835553-021D-9282-8291-C4D8C134A7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314302" y="-111513"/>
            <a:ext cx="465054" cy="7092175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BD66EA9B-36ED-CC22-BE9F-26C25A0911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3876" y="283660"/>
            <a:ext cx="1983350" cy="183079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79C7710C-1D78-F44C-2AD1-A1B8FF956D7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41473" y="6163879"/>
            <a:ext cx="3494746" cy="364346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ED99B325-F9B3-0422-A9D6-5E9B3C7648D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23876" y="816595"/>
            <a:ext cx="2329224" cy="1307173"/>
          </a:xfrm>
          <a:prstGeom prst="rect">
            <a:avLst/>
          </a:prstGeom>
        </p:spPr>
      </p:pic>
      <p:pic>
        <p:nvPicPr>
          <p:cNvPr id="14" name="Gráfico 13">
            <a:extLst>
              <a:ext uri="{FF2B5EF4-FFF2-40B4-BE49-F238E27FC236}">
                <a16:creationId xmlns:a16="http://schemas.microsoft.com/office/drawing/2014/main" id="{0FE3C591-5302-384A-F47B-2D643B12CF5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05776" y="5662001"/>
            <a:ext cx="12192000" cy="5478136"/>
          </a:xfrm>
          <a:prstGeom prst="rect">
            <a:avLst/>
          </a:prstGeom>
        </p:spPr>
      </p:pic>
      <p:sp>
        <p:nvSpPr>
          <p:cNvPr id="10" name="CaixaDeTexto 2">
            <a:extLst>
              <a:ext uri="{FF2B5EF4-FFF2-40B4-BE49-F238E27FC236}">
                <a16:creationId xmlns:a16="http://schemas.microsoft.com/office/drawing/2014/main" id="{7A86EAA9-74F2-6034-201F-1D7CCF53DDA7}"/>
              </a:ext>
            </a:extLst>
          </p:cNvPr>
          <p:cNvSpPr txBox="1"/>
          <p:nvPr/>
        </p:nvSpPr>
        <p:spPr>
          <a:xfrm>
            <a:off x="523876" y="2473624"/>
            <a:ext cx="77389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800" b="1" dirty="0">
                <a:solidFill>
                  <a:srgbClr val="F07E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WHAT’S SWOT?</a:t>
            </a:r>
          </a:p>
        </p:txBody>
      </p:sp>
      <p:sp>
        <p:nvSpPr>
          <p:cNvPr id="12" name="CaixaDeTexto 1">
            <a:extLst>
              <a:ext uri="{FF2B5EF4-FFF2-40B4-BE49-F238E27FC236}">
                <a16:creationId xmlns:a16="http://schemas.microsoft.com/office/drawing/2014/main" id="{D2145676-24B8-D6B5-2758-C50C2ECDB9C4}"/>
              </a:ext>
            </a:extLst>
          </p:cNvPr>
          <p:cNvSpPr txBox="1"/>
          <p:nvPr/>
        </p:nvSpPr>
        <p:spPr>
          <a:xfrm>
            <a:off x="527052" y="3337749"/>
            <a:ext cx="1058309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It’s</a:t>
            </a:r>
            <a:r>
              <a:rPr lang="pt-PT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a </a:t>
            </a:r>
            <a:r>
              <a:rPr lang="pt-PT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technique</a:t>
            </a:r>
            <a:r>
              <a:rPr lang="pt-PT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pt-PT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used</a:t>
            </a:r>
            <a:r>
              <a:rPr lang="pt-PT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to </a:t>
            </a:r>
            <a:r>
              <a:rPr lang="pt-PT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conduct</a:t>
            </a:r>
            <a:r>
              <a:rPr lang="pt-PT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/</a:t>
            </a:r>
            <a:r>
              <a:rPr lang="pt-PT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provide</a:t>
            </a:r>
            <a:r>
              <a:rPr lang="pt-PT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pt-PT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systematic</a:t>
            </a:r>
            <a:r>
              <a:rPr lang="pt-PT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pt-PT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analysis</a:t>
            </a:r>
            <a:r>
              <a:rPr lang="pt-PT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pt-PT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over</a:t>
            </a:r>
            <a:r>
              <a:rPr lang="pt-PT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pt-PT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given</a:t>
            </a:r>
            <a:r>
              <a:rPr lang="pt-PT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pt-PT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institutions</a:t>
            </a:r>
            <a:r>
              <a:rPr lang="pt-PT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/</a:t>
            </a:r>
            <a:r>
              <a:rPr lang="pt-PT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units</a:t>
            </a:r>
            <a:r>
              <a:rPr lang="pt-PT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/</a:t>
            </a:r>
            <a:r>
              <a:rPr lang="pt-PT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situations</a:t>
            </a:r>
            <a:r>
              <a:rPr lang="pt-PT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. </a:t>
            </a:r>
            <a:r>
              <a:rPr lang="pt-PT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It</a:t>
            </a:r>
            <a:r>
              <a:rPr lang="pt-PT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pt-PT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was</a:t>
            </a:r>
            <a:r>
              <a:rPr lang="pt-PT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pt-PT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first</a:t>
            </a:r>
            <a:r>
              <a:rPr lang="pt-PT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pt-PT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developed</a:t>
            </a:r>
            <a:r>
              <a:rPr lang="pt-PT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in </a:t>
            </a:r>
            <a:r>
              <a:rPr lang="pt-PT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the</a:t>
            </a:r>
            <a:r>
              <a:rPr lang="pt-PT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pt-PT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field</a:t>
            </a:r>
            <a:r>
              <a:rPr lang="pt-PT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pt-PT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of</a:t>
            </a:r>
            <a:r>
              <a:rPr lang="pt-PT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business </a:t>
            </a:r>
            <a:r>
              <a:rPr lang="pt-PT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but</a:t>
            </a:r>
            <a:r>
              <a:rPr lang="pt-PT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pt-PT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over</a:t>
            </a:r>
            <a:r>
              <a:rPr lang="pt-PT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time </a:t>
            </a:r>
            <a:r>
              <a:rPr lang="pt-PT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it</a:t>
            </a:r>
            <a:r>
              <a:rPr lang="pt-PT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pt-PT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got</a:t>
            </a:r>
            <a:r>
              <a:rPr lang="pt-PT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pt-PT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diffused</a:t>
            </a:r>
            <a:r>
              <a:rPr lang="pt-PT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in </a:t>
            </a:r>
            <a:r>
              <a:rPr lang="pt-PT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other</a:t>
            </a:r>
            <a:r>
              <a:rPr lang="pt-PT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pt-PT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spheres</a:t>
            </a:r>
            <a:r>
              <a:rPr lang="pt-PT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pt-PT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of</a:t>
            </a:r>
            <a:r>
              <a:rPr lang="pt-PT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pt-PT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knowledge</a:t>
            </a:r>
            <a:r>
              <a:rPr lang="pt-PT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.</a:t>
            </a:r>
          </a:p>
          <a:p>
            <a:endParaRPr lang="pt-PT" sz="2000" b="1" dirty="0">
              <a:solidFill>
                <a:srgbClr val="585857"/>
              </a:solidFill>
              <a:latin typeface="Arial" panose="020B0604020202020204" pitchFamily="34" charset="0"/>
              <a:ea typeface="Hiragino Sans CNS W3" panose="020B0300000000000000"/>
              <a:cs typeface="Arial" panose="020B0604020202020204" pitchFamily="34" charset="0"/>
            </a:endParaRPr>
          </a:p>
          <a:p>
            <a:r>
              <a:rPr lang="pt-PT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SWOT stands for: </a:t>
            </a:r>
            <a:r>
              <a:rPr lang="pt-PT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Strenghts</a:t>
            </a:r>
            <a:r>
              <a:rPr lang="pt-PT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, Weaknesses, Opportunities and Threats.</a:t>
            </a:r>
          </a:p>
        </p:txBody>
      </p:sp>
    </p:spTree>
    <p:extLst>
      <p:ext uri="{BB962C8B-B14F-4D97-AF65-F5344CB8AC3E}">
        <p14:creationId xmlns:p14="http://schemas.microsoft.com/office/powerpoint/2010/main" val="487360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1D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AAAC9F1-78BD-AFF7-157B-DCB2BA8F59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E01C6BC8-A95F-630F-C558-452113EE1C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93620" y="-408480"/>
            <a:ext cx="7669367" cy="4386909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71CB1136-00B1-00F8-50C5-F6EAF98E2E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314302" y="-111513"/>
            <a:ext cx="465054" cy="7092175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F8460560-9341-4B61-8C94-E6E4D1C830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3876" y="283660"/>
            <a:ext cx="2354645" cy="217352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2B12D3DF-7595-D72E-67D9-1AFD427517E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41473" y="6163879"/>
            <a:ext cx="3494746" cy="364346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E25301F8-A2FC-D9BE-E755-E48CDABC70B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23876" y="631699"/>
            <a:ext cx="1975138" cy="1108458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97F7EB28-76F1-C88B-C5D7-D55426C677D6}"/>
              </a:ext>
            </a:extLst>
          </p:cNvPr>
          <p:cNvSpPr txBox="1"/>
          <p:nvPr/>
        </p:nvSpPr>
        <p:spPr>
          <a:xfrm>
            <a:off x="523876" y="2828430"/>
            <a:ext cx="10292575" cy="18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(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Still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)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Economically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relevant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.</a:t>
            </a:r>
          </a:p>
          <a:p>
            <a:pPr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Soft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power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.</a:t>
            </a:r>
          </a:p>
          <a:p>
            <a:pPr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A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hub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of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experts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,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activists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, and civil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society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.</a:t>
            </a:r>
          </a:p>
          <a:p>
            <a:pPr marL="342900" indent="-342900" algn="l">
              <a:lnSpc>
                <a:spcPct val="150000"/>
              </a:lnSpc>
              <a:buFont typeface="Letra del sistema regular"/>
              <a:buChar char="🇪🇺"/>
            </a:pPr>
            <a:endParaRPr lang="es-AR" sz="2000" dirty="0">
              <a:solidFill>
                <a:srgbClr val="3B404E"/>
              </a:solidFill>
              <a:latin typeface="Arial" panose="020B0604020202020204" pitchFamily="34" charset="0"/>
              <a:ea typeface="Hiragino Sans CNS W3" panose="020B0300000000000000" pitchFamily="34" charset="-128"/>
              <a:cs typeface="Arial" panose="020B0604020202020204" pitchFamily="34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9845544C-93C5-FB38-981F-2F0B5DD34E61}"/>
              </a:ext>
            </a:extLst>
          </p:cNvPr>
          <p:cNvSpPr txBox="1"/>
          <p:nvPr/>
        </p:nvSpPr>
        <p:spPr>
          <a:xfrm>
            <a:off x="523876" y="1997433"/>
            <a:ext cx="62393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800" b="1" dirty="0">
                <a:solidFill>
                  <a:srgbClr val="F07E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STRENGHTS</a:t>
            </a:r>
            <a:endParaRPr lang="pt-PT" sz="2400" b="1" dirty="0">
              <a:solidFill>
                <a:srgbClr val="F07E4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Gráfico 13">
            <a:extLst>
              <a:ext uri="{FF2B5EF4-FFF2-40B4-BE49-F238E27FC236}">
                <a16:creationId xmlns:a16="http://schemas.microsoft.com/office/drawing/2014/main" id="{2D75662B-18A0-70DE-A788-158E7A29A2D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05776" y="5662001"/>
            <a:ext cx="12192000" cy="5478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2344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1D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42D864-DA7E-6215-4E47-A8DC5893C2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F95580A8-2C7D-8522-EBA3-85223CDEAE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93620" y="-408480"/>
            <a:ext cx="7669367" cy="4386909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25BC2A3B-3F88-7393-AA11-6E44146C54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314302" y="-111513"/>
            <a:ext cx="465054" cy="7092175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3378B970-210C-C93F-6D90-2F5A81F6384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3876" y="283660"/>
            <a:ext cx="2354645" cy="217352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C60A32BC-14AF-E7AF-DEB6-03A99941501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41473" y="6163879"/>
            <a:ext cx="3494746" cy="364346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A527589B-299D-033D-CD13-411212ACE56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23876" y="631699"/>
            <a:ext cx="1975138" cy="1108458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5E6F87F5-DD7B-F59F-85EB-55AE7A9C38F9}"/>
              </a:ext>
            </a:extLst>
          </p:cNvPr>
          <p:cNvSpPr txBox="1"/>
          <p:nvPr/>
        </p:nvSpPr>
        <p:spPr>
          <a:xfrm>
            <a:off x="523876" y="2828430"/>
            <a:ext cx="10292575" cy="3266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Letra del sistema regular"/>
              <a:buChar char="🇪🇺"/>
              <a:tabLst/>
              <a:defRPr/>
            </a:pP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Powerfeul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economic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block15%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of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global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trade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, single-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most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relevant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market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,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biggest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import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market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for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obver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100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countries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.</a:t>
            </a:r>
          </a:p>
          <a:p>
            <a:pPr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Strong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industry (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but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challenged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)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  <a:sym typeface="Wingdings" pitchFamily="2" charset="2"/>
              </a:rPr>
              <a:t>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  <a:sym typeface="Wingdings" pitchFamily="2" charset="2"/>
              </a:rPr>
              <a:t>biggest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  <a:sym typeface="Wingdings" pitchFamily="2" charset="2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  <a:sym typeface="Wingdings" pitchFamily="2" charset="2"/>
              </a:rPr>
              <a:t>exporter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  <a:sym typeface="Wingdings" pitchFamily="2" charset="2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  <a:sym typeface="Wingdings" pitchFamily="2" charset="2"/>
              </a:rPr>
              <a:t>of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  <a:sym typeface="Wingdings" pitchFamily="2" charset="2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  <a:sym typeface="Wingdings" pitchFamily="2" charset="2"/>
              </a:rPr>
              <a:t>manufactured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  <a:sym typeface="Wingdings" pitchFamily="2" charset="2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  <a:sym typeface="Wingdings" pitchFamily="2" charset="2"/>
              </a:rPr>
              <a:t>goods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  <a:sym typeface="Wingdings" pitchFamily="2" charset="2"/>
              </a:rPr>
              <a:t> and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  <a:sym typeface="Wingdings" pitchFamily="2" charset="2"/>
              </a:rPr>
              <a:t>services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  <a:sym typeface="Wingdings" pitchFamily="2" charset="2"/>
              </a:rPr>
              <a:t>.</a:t>
            </a:r>
            <a:endParaRPr lang="es-AR" sz="2000" b="1" dirty="0">
              <a:solidFill>
                <a:srgbClr val="585857"/>
              </a:solidFill>
              <a:latin typeface="Arial" panose="020B0604020202020204" pitchFamily="34" charset="0"/>
              <a:ea typeface="Hiragino Sans CNS W3" panose="020B0300000000000000"/>
              <a:cs typeface="Arial" panose="020B0604020202020204" pitchFamily="34" charset="0"/>
            </a:endParaRPr>
          </a:p>
          <a:p>
            <a:pPr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Base for key economic and industrial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outup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.</a:t>
            </a:r>
          </a:p>
          <a:p>
            <a:pPr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However, weak in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high-tech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[microchips] and increasingly uncompetitive globally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7E9DCF74-F57E-C0F3-C352-B28FAB144F97}"/>
              </a:ext>
            </a:extLst>
          </p:cNvPr>
          <p:cNvSpPr txBox="1"/>
          <p:nvPr/>
        </p:nvSpPr>
        <p:spPr>
          <a:xfrm>
            <a:off x="523875" y="1997433"/>
            <a:ext cx="85635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800" b="1" dirty="0">
                <a:solidFill>
                  <a:srgbClr val="F07E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(Still) Economically relevant</a:t>
            </a:r>
            <a:endParaRPr lang="pt-PT" sz="2400" b="1" dirty="0">
              <a:solidFill>
                <a:srgbClr val="F07E4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Gráfico 13">
            <a:extLst>
              <a:ext uri="{FF2B5EF4-FFF2-40B4-BE49-F238E27FC236}">
                <a16:creationId xmlns:a16="http://schemas.microsoft.com/office/drawing/2014/main" id="{973D0898-6DEC-2AD2-FE4E-7054EAEA288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511445" y="5899745"/>
            <a:ext cx="12192000" cy="5478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6568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1D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B74CB67-CE5E-4410-648E-7C2A37226F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09CBCA4D-83F5-44BF-7D16-2FDE079DA1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93620" y="-408480"/>
            <a:ext cx="7669367" cy="4386909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D46FE558-331E-5564-F785-3B824A8232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314302" y="-111513"/>
            <a:ext cx="465054" cy="7092175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5A77071B-C5E8-209C-52CF-83DDD7CABD6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3876" y="283660"/>
            <a:ext cx="2354645" cy="217352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3CD37B15-5935-8607-BA71-4363F9E8F67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41473" y="6163879"/>
            <a:ext cx="3494746" cy="364346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00553D31-0F76-E27F-8439-9B247325074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23876" y="631699"/>
            <a:ext cx="1975138" cy="1108458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40F5A3E5-2420-1F68-0719-799B85C5911D}"/>
              </a:ext>
            </a:extLst>
          </p:cNvPr>
          <p:cNvSpPr txBox="1"/>
          <p:nvPr/>
        </p:nvSpPr>
        <p:spPr>
          <a:xfrm>
            <a:off x="523876" y="1997433"/>
            <a:ext cx="62393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800" b="1" dirty="0">
                <a:solidFill>
                  <a:srgbClr val="F07E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Soft power</a:t>
            </a:r>
            <a:endParaRPr lang="pt-PT" sz="2400" b="1" dirty="0">
              <a:solidFill>
                <a:srgbClr val="F07E4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Gráfico 13">
            <a:extLst>
              <a:ext uri="{FF2B5EF4-FFF2-40B4-BE49-F238E27FC236}">
                <a16:creationId xmlns:a16="http://schemas.microsoft.com/office/drawing/2014/main" id="{7A1823BD-6E7C-5CF8-557A-B6BBA5933C3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05776" y="5662001"/>
            <a:ext cx="12192000" cy="5478136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89722CE5-F1BB-6E8C-74FF-2E5AAF8DDB94}"/>
              </a:ext>
            </a:extLst>
          </p:cNvPr>
          <p:cNvSpPr txBox="1"/>
          <p:nvPr/>
        </p:nvSpPr>
        <p:spPr>
          <a:xfrm>
            <a:off x="523876" y="2828430"/>
            <a:ext cx="10144124" cy="2343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Global bróker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for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democracy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,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HRs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,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international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(penal)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law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,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etc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(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even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in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an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era  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of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right-wing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contestation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).</a:t>
            </a:r>
          </a:p>
          <a:p>
            <a:pPr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The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‘EU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brand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’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still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means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(and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it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does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a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lot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).</a:t>
            </a:r>
          </a:p>
          <a:p>
            <a:pPr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Biggest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provider of humanitarian and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development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aid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.</a:t>
            </a:r>
          </a:p>
          <a:p>
            <a:pPr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‘Wandel durch Handel’ (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although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not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always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succesful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1417533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1D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C805D43-741B-4B80-1DB0-808464C567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9EE58302-5868-E109-33CB-488D869438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93620" y="-408480"/>
            <a:ext cx="7669367" cy="4386909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68723B58-D31D-6A9F-2ED9-FE07D528DA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314302" y="-111513"/>
            <a:ext cx="465054" cy="7092175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56AF3F51-FDA2-C9EC-1CE2-0B88C45BEC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3876" y="283660"/>
            <a:ext cx="2354645" cy="217352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D386F954-9AA7-E55D-28F9-E39F4173821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41473" y="6163879"/>
            <a:ext cx="3494746" cy="364346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BC971826-1629-64AA-5D5C-82DBAFBEEFE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23876" y="631699"/>
            <a:ext cx="1975138" cy="1108458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6B41833D-CA0E-3FA4-9E28-29104E024D73}"/>
              </a:ext>
            </a:extLst>
          </p:cNvPr>
          <p:cNvSpPr txBox="1"/>
          <p:nvPr/>
        </p:nvSpPr>
        <p:spPr>
          <a:xfrm>
            <a:off x="523875" y="1997433"/>
            <a:ext cx="97059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solidFill>
                  <a:srgbClr val="F07E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hub of experts, activists, and civil society</a:t>
            </a:r>
            <a:endParaRPr lang="pt-PT" b="1" dirty="0">
              <a:solidFill>
                <a:srgbClr val="F07E4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Gráfico 13">
            <a:extLst>
              <a:ext uri="{FF2B5EF4-FFF2-40B4-BE49-F238E27FC236}">
                <a16:creationId xmlns:a16="http://schemas.microsoft.com/office/drawing/2014/main" id="{4BA472AB-736F-D3D4-DDFE-2FF377159E4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05776" y="5662001"/>
            <a:ext cx="12192000" cy="5478136"/>
          </a:xfrm>
          <a:prstGeom prst="rect">
            <a:avLst/>
          </a:prstGeom>
        </p:spPr>
      </p:pic>
      <p:sp>
        <p:nvSpPr>
          <p:cNvPr id="2" name="Textfeld 5">
            <a:extLst>
              <a:ext uri="{FF2B5EF4-FFF2-40B4-BE49-F238E27FC236}">
                <a16:creationId xmlns:a16="http://schemas.microsoft.com/office/drawing/2014/main" id="{D87EEF80-EFE4-4248-4853-7DCF4302559F}"/>
              </a:ext>
            </a:extLst>
          </p:cNvPr>
          <p:cNvSpPr txBox="1"/>
          <p:nvPr/>
        </p:nvSpPr>
        <p:spPr>
          <a:xfrm>
            <a:off x="523875" y="3383195"/>
            <a:ext cx="8429625" cy="2343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Strong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and active civil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society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in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various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issues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.</a:t>
            </a:r>
          </a:p>
          <a:p>
            <a:pPr marL="342900" indent="-342900" algn="l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A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vibrant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network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of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experts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,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policy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entrepreneurs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and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academics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(know-how).</a:t>
            </a:r>
          </a:p>
          <a:p>
            <a:pPr marL="342900" indent="-342900" algn="l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Freedom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(yes,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even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with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contestation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).</a:t>
            </a:r>
          </a:p>
          <a:p>
            <a:pPr marL="342900" indent="-342900" algn="l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Erasmus+!</a:t>
            </a:r>
          </a:p>
        </p:txBody>
      </p:sp>
    </p:spTree>
    <p:extLst>
      <p:ext uri="{BB962C8B-B14F-4D97-AF65-F5344CB8AC3E}">
        <p14:creationId xmlns:p14="http://schemas.microsoft.com/office/powerpoint/2010/main" val="14659372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1D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0E63B04-933B-8087-1469-C558ABF812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E1A56015-9727-2794-4B52-4D88589F77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93620" y="-408480"/>
            <a:ext cx="7669367" cy="4386909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CDAD60F9-2407-0F0B-BC00-54FC713964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314302" y="-111513"/>
            <a:ext cx="465054" cy="7092175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C536EEDE-38EF-E0DD-2603-38D2075BE3C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3876" y="283660"/>
            <a:ext cx="2354645" cy="217352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49515751-E327-8F6D-BC50-CDCD80358B0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41473" y="6163879"/>
            <a:ext cx="3494746" cy="364346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A65AD771-78CE-533A-3711-AE9F0BCBF1A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23876" y="631699"/>
            <a:ext cx="1975138" cy="1108458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A52FABBD-7F19-0AAA-633A-B0DFCD987FF3}"/>
              </a:ext>
            </a:extLst>
          </p:cNvPr>
          <p:cNvSpPr txBox="1"/>
          <p:nvPr/>
        </p:nvSpPr>
        <p:spPr>
          <a:xfrm>
            <a:off x="626150" y="2828430"/>
            <a:ext cx="10292575" cy="1881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Overly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complex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infrastructure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and (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perceived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as)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detached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from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daily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life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.</a:t>
            </a:r>
          </a:p>
          <a:p>
            <a:pPr marL="342900" indent="-342900" algn="l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Advancement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of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the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far-right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,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although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timidly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.</a:t>
            </a:r>
          </a:p>
          <a:p>
            <a:pPr marL="342900" indent="-342900" algn="l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Lack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of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a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joint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defense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system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and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over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reliance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on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external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actors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ct val="150000"/>
              </a:lnSpc>
            </a:pPr>
            <a:endParaRPr lang="es-AR" sz="2000" dirty="0">
              <a:solidFill>
                <a:srgbClr val="3B404E"/>
              </a:solidFill>
              <a:latin typeface="Arial" panose="020B0604020202020204" pitchFamily="34" charset="0"/>
              <a:ea typeface="Hiragino Sans CNS W3" panose="020B0300000000000000" pitchFamily="34" charset="-128"/>
              <a:cs typeface="Arial" panose="020B0604020202020204" pitchFamily="34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4F2C8994-DA6E-0FF7-0AA7-3D786BC0A6C4}"/>
              </a:ext>
            </a:extLst>
          </p:cNvPr>
          <p:cNvSpPr txBox="1"/>
          <p:nvPr/>
        </p:nvSpPr>
        <p:spPr>
          <a:xfrm>
            <a:off x="626150" y="1997433"/>
            <a:ext cx="62393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800" b="1" dirty="0">
                <a:solidFill>
                  <a:srgbClr val="F07E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WEAKNESSES</a:t>
            </a:r>
            <a:endParaRPr lang="pt-PT" sz="2400" b="1" dirty="0">
              <a:solidFill>
                <a:srgbClr val="F07E4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Gráfico 13">
            <a:extLst>
              <a:ext uri="{FF2B5EF4-FFF2-40B4-BE49-F238E27FC236}">
                <a16:creationId xmlns:a16="http://schemas.microsoft.com/office/drawing/2014/main" id="{AB1620C3-40C9-8670-813F-36ABFA27DB8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05776" y="5662001"/>
            <a:ext cx="12192000" cy="5478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6416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1D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39BFB32-23A4-78F1-74DB-071CF3CD13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49583187-0B9F-449E-749C-84C5533874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93620" y="-408480"/>
            <a:ext cx="7669367" cy="4386909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AAFE3A3D-163A-8A34-6F12-C9A9E90E58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314302" y="-111513"/>
            <a:ext cx="465054" cy="7092175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813BDF04-6CEF-202D-75D4-8D7174B01ED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3876" y="283660"/>
            <a:ext cx="2354645" cy="217352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1D21BD1F-8248-9445-243A-F0785A0EC81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41473" y="6163879"/>
            <a:ext cx="3494746" cy="364346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35D3140D-9128-4759-C049-EB67BA43E73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23876" y="631699"/>
            <a:ext cx="1975138" cy="1108458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C89DC273-DAAD-F6E7-999E-25A468A0874D}"/>
              </a:ext>
            </a:extLst>
          </p:cNvPr>
          <p:cNvSpPr txBox="1"/>
          <p:nvPr/>
        </p:nvSpPr>
        <p:spPr>
          <a:xfrm>
            <a:off x="523876" y="3434574"/>
            <a:ext cx="10292575" cy="1881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Complex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institutions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and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complex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decision-making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processes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.</a:t>
            </a:r>
          </a:p>
          <a:p>
            <a:pPr marL="342900" lvl="1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This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makes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feel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people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even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further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away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from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Brussels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!</a:t>
            </a:r>
          </a:p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Populism in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Europe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(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raising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)</a:t>
            </a:r>
          </a:p>
          <a:p>
            <a:pPr marL="342900" indent="-342900">
              <a:lnSpc>
                <a:spcPct val="150000"/>
              </a:lnSpc>
              <a:buFont typeface="Letra del sistema regular"/>
              <a:buChar char="🇪🇺"/>
            </a:pP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Democratic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deficiancy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(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For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example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, </a:t>
            </a:r>
            <a:r>
              <a:rPr lang="es-AR" sz="2000" b="1" dirty="0" err="1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spitzenkandidaten</a:t>
            </a:r>
            <a:r>
              <a:rPr lang="es-AR" sz="2000" b="1" dirty="0">
                <a:solidFill>
                  <a:srgbClr val="585857"/>
                </a:solidFill>
                <a:latin typeface="Arial" panose="020B0604020202020204" pitchFamily="34" charset="0"/>
                <a:ea typeface="Hiragino Sans CNS W3" panose="020B030000000000000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AB66DAF9-52AC-E490-7983-35BF2861BAA7}"/>
              </a:ext>
            </a:extLst>
          </p:cNvPr>
          <p:cNvSpPr txBox="1"/>
          <p:nvPr/>
        </p:nvSpPr>
        <p:spPr>
          <a:xfrm>
            <a:off x="626150" y="1997433"/>
            <a:ext cx="105634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>
                <a:solidFill>
                  <a:srgbClr val="F07E4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Complex and (perceived as) detached from daily life</a:t>
            </a:r>
            <a:endParaRPr lang="pt-PT" sz="2400" b="1" dirty="0">
              <a:solidFill>
                <a:srgbClr val="F07E4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Gráfico 13">
            <a:extLst>
              <a:ext uri="{FF2B5EF4-FFF2-40B4-BE49-F238E27FC236}">
                <a16:creationId xmlns:a16="http://schemas.microsoft.com/office/drawing/2014/main" id="{05229489-034C-1892-8653-3761131E985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05776" y="5662001"/>
            <a:ext cx="12192000" cy="5478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47598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763</Words>
  <Application>Microsoft Macintosh PowerPoint</Application>
  <PresentationFormat>Panorámica</PresentationFormat>
  <Paragraphs>91</Paragraphs>
  <Slides>22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28" baseType="lpstr">
      <vt:lpstr>Hiragino Sans CNS W3</vt:lpstr>
      <vt:lpstr>Aptos</vt:lpstr>
      <vt:lpstr>Aptos Display</vt:lpstr>
      <vt:lpstr>Arial</vt:lpstr>
      <vt:lpstr>Letra del sistema regular</vt:lpstr>
      <vt:lpstr>Tema do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Filipa Garrido</dc:creator>
  <cp:lastModifiedBy>SCUZARELLO, Esteban Octavio</cp:lastModifiedBy>
  <cp:revision>8</cp:revision>
  <dcterms:created xsi:type="dcterms:W3CDTF">2024-10-28T10:16:50Z</dcterms:created>
  <dcterms:modified xsi:type="dcterms:W3CDTF">2024-10-31T23:30:19Z</dcterms:modified>
</cp:coreProperties>
</file>