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256" r:id="rId5"/>
    <p:sldId id="261" r:id="rId6"/>
    <p:sldId id="263" r:id="rId7"/>
    <p:sldId id="280" r:id="rId8"/>
    <p:sldId id="281" r:id="rId9"/>
    <p:sldId id="278" r:id="rId10"/>
    <p:sldId id="292" r:id="rId11"/>
    <p:sldId id="275" r:id="rId12"/>
    <p:sldId id="277" r:id="rId13"/>
    <p:sldId id="276" r:id="rId14"/>
    <p:sldId id="274" r:id="rId15"/>
    <p:sldId id="282" r:id="rId16"/>
    <p:sldId id="285" r:id="rId17"/>
    <p:sldId id="287" r:id="rId18"/>
    <p:sldId id="288" r:id="rId19"/>
    <p:sldId id="286" r:id="rId20"/>
    <p:sldId id="273" r:id="rId21"/>
    <p:sldId id="284" r:id="rId22"/>
    <p:sldId id="283" r:id="rId23"/>
    <p:sldId id="290" r:id="rId24"/>
    <p:sldId id="266" r:id="rId25"/>
    <p:sldId id="265" r:id="rId26"/>
    <p:sldId id="260" r:id="rId27"/>
    <p:sldId id="267" r:id="rId28"/>
    <p:sldId id="289" r:id="rId29"/>
    <p:sldId id="268"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5F9A"/>
    <a:srgbClr val="FAB915"/>
    <a:srgbClr val="F1F6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889AB6-D311-4C80-A83D-E5D3766ADABB}" v="26" dt="2024-10-30T09:53:21.9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8" autoAdjust="0"/>
    <p:restoredTop sz="94660"/>
  </p:normalViewPr>
  <p:slideViewPr>
    <p:cSldViewPr snapToGrid="0">
      <p:cViewPr varScale="1">
        <p:scale>
          <a:sx n="62" d="100"/>
          <a:sy n="62" d="100"/>
        </p:scale>
        <p:origin x="63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A4CB7B-53F6-4D78-B24D-DF0ADFCEC050}" type="datetimeFigureOut">
              <a:rPr lang="en-US" smtClean="0"/>
              <a:t>10/31/2024</a:t>
            </a:fld>
            <a:endParaRPr lang="en-US"/>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60D9F-3986-4D8C-884D-8E9D95BDEC7C}" type="slidenum">
              <a:rPr lang="en-US" smtClean="0"/>
              <a:t>‹N›</a:t>
            </a:fld>
            <a:endParaRPr lang="en-US"/>
          </a:p>
        </p:txBody>
      </p:sp>
    </p:spTree>
    <p:extLst>
      <p:ext uri="{BB962C8B-B14F-4D97-AF65-F5344CB8AC3E}">
        <p14:creationId xmlns:p14="http://schemas.microsoft.com/office/powerpoint/2010/main" val="2656375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11E60D9F-3986-4D8C-884D-8E9D95BDEC7C}" type="slidenum">
              <a:rPr lang="en-US" smtClean="0"/>
              <a:t>1</a:t>
            </a:fld>
            <a:endParaRPr lang="en-US"/>
          </a:p>
        </p:txBody>
      </p:sp>
    </p:spTree>
    <p:extLst>
      <p:ext uri="{BB962C8B-B14F-4D97-AF65-F5344CB8AC3E}">
        <p14:creationId xmlns:p14="http://schemas.microsoft.com/office/powerpoint/2010/main" val="1590350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11E60D9F-3986-4D8C-884D-8E9D95BDEC7C}" type="slidenum">
              <a:rPr lang="en-US" smtClean="0"/>
              <a:t>26</a:t>
            </a:fld>
            <a:endParaRPr lang="en-US"/>
          </a:p>
        </p:txBody>
      </p:sp>
    </p:spTree>
    <p:extLst>
      <p:ext uri="{BB962C8B-B14F-4D97-AF65-F5344CB8AC3E}">
        <p14:creationId xmlns:p14="http://schemas.microsoft.com/office/powerpoint/2010/main" val="2862962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C6E776F-AE78-E5F9-8D27-86B49D7A0B35}"/>
              </a:ext>
            </a:extLst>
          </p:cNvPr>
          <p:cNvSpPr>
            <a:spLocks noGrp="1"/>
          </p:cNvSpPr>
          <p:nvPr>
            <p:ph type="ctrTitle"/>
          </p:nvPr>
        </p:nvSpPr>
        <p:spPr>
          <a:xfrm>
            <a:off x="1524000" y="1122363"/>
            <a:ext cx="9144000" cy="2387600"/>
          </a:xfrm>
        </p:spPr>
        <p:txBody>
          <a:bodyPr anchor="b"/>
          <a:lstStyle>
            <a:lvl1pPr algn="ctr">
              <a:defRPr sz="6000"/>
            </a:lvl1pPr>
          </a:lstStyle>
          <a:p>
            <a:r>
              <a:rPr lang="it-IT" dirty="0"/>
              <a:t>Fare clic per modificare lo stile del titolo dello schema</a:t>
            </a:r>
            <a:endParaRPr lang="en-US" dirty="0"/>
          </a:p>
        </p:txBody>
      </p:sp>
      <p:sp>
        <p:nvSpPr>
          <p:cNvPr id="3" name="Sottotitolo 2">
            <a:extLst>
              <a:ext uri="{FF2B5EF4-FFF2-40B4-BE49-F238E27FC236}">
                <a16:creationId xmlns:a16="http://schemas.microsoft.com/office/drawing/2014/main" id="{F892C59F-5362-C559-9E07-5F8233B560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a:p>
        </p:txBody>
      </p:sp>
      <p:sp>
        <p:nvSpPr>
          <p:cNvPr id="4" name="Segnaposto data 3">
            <a:extLst>
              <a:ext uri="{FF2B5EF4-FFF2-40B4-BE49-F238E27FC236}">
                <a16:creationId xmlns:a16="http://schemas.microsoft.com/office/drawing/2014/main" id="{EF508C46-F9EE-58B5-53EF-2690BB889FEC}"/>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5" name="Segnaposto piè di pagina 4">
            <a:extLst>
              <a:ext uri="{FF2B5EF4-FFF2-40B4-BE49-F238E27FC236}">
                <a16:creationId xmlns:a16="http://schemas.microsoft.com/office/drawing/2014/main" id="{FDD1EBFD-5A7A-0D4C-8696-1FEF7C2F85CC}"/>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D1945C82-B81F-43A7-74F7-753701AF23BA}"/>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7" name="Rettangolo 6">
            <a:extLst>
              <a:ext uri="{FF2B5EF4-FFF2-40B4-BE49-F238E27FC236}">
                <a16:creationId xmlns:a16="http://schemas.microsoft.com/office/drawing/2014/main" id="{E8602B69-7401-2747-56E9-D53845AFC69B}"/>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9127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971527-6ACC-0B0A-2421-9B5D6254B150}"/>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testo verticale 2">
            <a:extLst>
              <a:ext uri="{FF2B5EF4-FFF2-40B4-BE49-F238E27FC236}">
                <a16:creationId xmlns:a16="http://schemas.microsoft.com/office/drawing/2014/main" id="{11562BC7-697D-5DAF-2AB7-7345753E365F}"/>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610A090B-CC00-ABFF-AB97-208A7A49E2EB}"/>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5" name="Segnaposto piè di pagina 4">
            <a:extLst>
              <a:ext uri="{FF2B5EF4-FFF2-40B4-BE49-F238E27FC236}">
                <a16:creationId xmlns:a16="http://schemas.microsoft.com/office/drawing/2014/main" id="{4B141CA9-65C2-9C16-D369-CCD56F576480}"/>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E9BD2B80-762B-F02A-7DDE-C29EBA99811E}"/>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7" name="Rettangolo 6">
            <a:extLst>
              <a:ext uri="{FF2B5EF4-FFF2-40B4-BE49-F238E27FC236}">
                <a16:creationId xmlns:a16="http://schemas.microsoft.com/office/drawing/2014/main" id="{01DEFA0A-FF54-A29C-AF3C-CF7B0B84618E}"/>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6951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03BA25BB-A9D2-0C54-4D2D-69013335C2E5}"/>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a:p>
        </p:txBody>
      </p:sp>
      <p:sp>
        <p:nvSpPr>
          <p:cNvPr id="3" name="Segnaposto testo verticale 2">
            <a:extLst>
              <a:ext uri="{FF2B5EF4-FFF2-40B4-BE49-F238E27FC236}">
                <a16:creationId xmlns:a16="http://schemas.microsoft.com/office/drawing/2014/main" id="{6C8D6CAA-59DB-44AF-F7B4-94B01E084717}"/>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DA1B7575-8493-AF5F-84BC-E28658DDEEDF}"/>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5" name="Segnaposto piè di pagina 4">
            <a:extLst>
              <a:ext uri="{FF2B5EF4-FFF2-40B4-BE49-F238E27FC236}">
                <a16:creationId xmlns:a16="http://schemas.microsoft.com/office/drawing/2014/main" id="{87ABF3B5-FB98-B0D3-0D36-083A844BC6E6}"/>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8DBE3163-8E92-1428-25C1-5D3A9EBA953C}"/>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7" name="Rettangolo 6">
            <a:extLst>
              <a:ext uri="{FF2B5EF4-FFF2-40B4-BE49-F238E27FC236}">
                <a16:creationId xmlns:a16="http://schemas.microsoft.com/office/drawing/2014/main" id="{A662356B-0179-F6FC-D620-DEBAA7F8ED53}"/>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0897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5A9922-E479-5518-A9DF-2B7C0F2E18FE}"/>
              </a:ext>
            </a:extLst>
          </p:cNvPr>
          <p:cNvSpPr>
            <a:spLocks noGrp="1"/>
          </p:cNvSpPr>
          <p:nvPr>
            <p:ph type="title"/>
          </p:nvPr>
        </p:nvSpPr>
        <p:spPr/>
        <p:txBody>
          <a:bodyPr/>
          <a:lstStyle/>
          <a:p>
            <a:r>
              <a:rPr lang="it-IT" dirty="0"/>
              <a:t>Fare clic per modificare lo stile del titolo dello schema</a:t>
            </a:r>
            <a:endParaRPr lang="en-US" dirty="0"/>
          </a:p>
        </p:txBody>
      </p:sp>
      <p:sp>
        <p:nvSpPr>
          <p:cNvPr id="3" name="Segnaposto contenuto 2">
            <a:extLst>
              <a:ext uri="{FF2B5EF4-FFF2-40B4-BE49-F238E27FC236}">
                <a16:creationId xmlns:a16="http://schemas.microsoft.com/office/drawing/2014/main" id="{19A7E592-5D98-463B-7A3F-6B99BE98D686}"/>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45EE1B4E-00BC-DFA8-1F18-4AC48CC84EC7}"/>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5" name="Segnaposto piè di pagina 4">
            <a:extLst>
              <a:ext uri="{FF2B5EF4-FFF2-40B4-BE49-F238E27FC236}">
                <a16:creationId xmlns:a16="http://schemas.microsoft.com/office/drawing/2014/main" id="{271FC65B-9A87-6D83-FD99-71F99628AE5A}"/>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BF6AEB14-B48E-D303-3B3C-20EFD0C57245}"/>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7" name="Rettangolo 6">
            <a:extLst>
              <a:ext uri="{FF2B5EF4-FFF2-40B4-BE49-F238E27FC236}">
                <a16:creationId xmlns:a16="http://schemas.microsoft.com/office/drawing/2014/main" id="{331876AD-13C0-0085-0E0C-DA37B6C755E9}"/>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7979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BB57BB-2B6A-7D10-FF64-8212952AD8ED}"/>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a:p>
        </p:txBody>
      </p:sp>
      <p:sp>
        <p:nvSpPr>
          <p:cNvPr id="3" name="Segnaposto testo 2">
            <a:extLst>
              <a:ext uri="{FF2B5EF4-FFF2-40B4-BE49-F238E27FC236}">
                <a16:creationId xmlns:a16="http://schemas.microsoft.com/office/drawing/2014/main" id="{6D5B7249-43CF-2DF9-161B-A2E0E221628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AB216E05-5295-8618-5F03-085DC3316519}"/>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5" name="Segnaposto piè di pagina 4">
            <a:extLst>
              <a:ext uri="{FF2B5EF4-FFF2-40B4-BE49-F238E27FC236}">
                <a16:creationId xmlns:a16="http://schemas.microsoft.com/office/drawing/2014/main" id="{B000B569-708F-A290-EE7D-CDA7B229908C}"/>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95600813-D800-EBE2-FD23-69ABB5567896}"/>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7" name="Rettangolo 6">
            <a:extLst>
              <a:ext uri="{FF2B5EF4-FFF2-40B4-BE49-F238E27FC236}">
                <a16:creationId xmlns:a16="http://schemas.microsoft.com/office/drawing/2014/main" id="{43C85925-EC2D-B2B5-DC74-D2F6B8B2C436}"/>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2226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2CD217-975B-8E21-319C-DAEAF68AAD27}"/>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contenuto 2">
            <a:extLst>
              <a:ext uri="{FF2B5EF4-FFF2-40B4-BE49-F238E27FC236}">
                <a16:creationId xmlns:a16="http://schemas.microsoft.com/office/drawing/2014/main" id="{04D7136F-CE8B-9EBB-7E84-92150244334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contenuto 3">
            <a:extLst>
              <a:ext uri="{FF2B5EF4-FFF2-40B4-BE49-F238E27FC236}">
                <a16:creationId xmlns:a16="http://schemas.microsoft.com/office/drawing/2014/main" id="{8312814E-2556-2D1C-3ABC-36DEE63BE4CF}"/>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data 4">
            <a:extLst>
              <a:ext uri="{FF2B5EF4-FFF2-40B4-BE49-F238E27FC236}">
                <a16:creationId xmlns:a16="http://schemas.microsoft.com/office/drawing/2014/main" id="{C6A46332-C5D5-23CB-1E2F-579153DB3005}"/>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6" name="Segnaposto piè di pagina 5">
            <a:extLst>
              <a:ext uri="{FF2B5EF4-FFF2-40B4-BE49-F238E27FC236}">
                <a16:creationId xmlns:a16="http://schemas.microsoft.com/office/drawing/2014/main" id="{9515D745-0D20-2271-D86C-F821EE8674DE}"/>
              </a:ext>
            </a:extLst>
          </p:cNvPr>
          <p:cNvSpPr>
            <a:spLocks noGrp="1"/>
          </p:cNvSpPr>
          <p:nvPr>
            <p:ph type="ftr" sz="quarter" idx="11"/>
          </p:nvPr>
        </p:nvSpPr>
        <p:spPr/>
        <p:txBody>
          <a:bodyPr/>
          <a:lstStyle/>
          <a:p>
            <a:endParaRPr lang="en-US"/>
          </a:p>
        </p:txBody>
      </p:sp>
      <p:sp>
        <p:nvSpPr>
          <p:cNvPr id="7" name="Segnaposto numero diapositiva 6">
            <a:extLst>
              <a:ext uri="{FF2B5EF4-FFF2-40B4-BE49-F238E27FC236}">
                <a16:creationId xmlns:a16="http://schemas.microsoft.com/office/drawing/2014/main" id="{1FC58A71-E210-0B84-3AA8-4C8B59528B3E}"/>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8" name="Rettangolo 7">
            <a:extLst>
              <a:ext uri="{FF2B5EF4-FFF2-40B4-BE49-F238E27FC236}">
                <a16:creationId xmlns:a16="http://schemas.microsoft.com/office/drawing/2014/main" id="{82542E9F-3739-EE15-1E3B-EA57F79FDFFB}"/>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2876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29368CC-41A4-52DE-E816-0587BBD2DCB8}"/>
              </a:ext>
            </a:extLst>
          </p:cNvPr>
          <p:cNvSpPr>
            <a:spLocks noGrp="1"/>
          </p:cNvSpPr>
          <p:nvPr>
            <p:ph type="title"/>
          </p:nvPr>
        </p:nvSpPr>
        <p:spPr>
          <a:xfrm>
            <a:off x="839788" y="365125"/>
            <a:ext cx="10515600" cy="1325563"/>
          </a:xfrm>
        </p:spPr>
        <p:txBody>
          <a:bodyPr/>
          <a:lstStyle/>
          <a:p>
            <a:r>
              <a:rPr lang="it-IT"/>
              <a:t>Fare clic per modificare lo stile del titolo dello schema</a:t>
            </a:r>
            <a:endParaRPr lang="en-US"/>
          </a:p>
        </p:txBody>
      </p:sp>
      <p:sp>
        <p:nvSpPr>
          <p:cNvPr id="3" name="Segnaposto testo 2">
            <a:extLst>
              <a:ext uri="{FF2B5EF4-FFF2-40B4-BE49-F238E27FC236}">
                <a16:creationId xmlns:a16="http://schemas.microsoft.com/office/drawing/2014/main" id="{3BC78EF0-2081-9067-0DBB-BDFB874A37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5ACFD8FA-C2C4-9C42-B562-2CCAC72D12DE}"/>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testo 4">
            <a:extLst>
              <a:ext uri="{FF2B5EF4-FFF2-40B4-BE49-F238E27FC236}">
                <a16:creationId xmlns:a16="http://schemas.microsoft.com/office/drawing/2014/main" id="{D46D079E-EAE2-3C0D-FFC2-5954F83E42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E3D2656-7512-C2FD-176A-DA953573127C}"/>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6">
            <a:extLst>
              <a:ext uri="{FF2B5EF4-FFF2-40B4-BE49-F238E27FC236}">
                <a16:creationId xmlns:a16="http://schemas.microsoft.com/office/drawing/2014/main" id="{0BBC98AE-266D-A439-0038-70C8FE52FBBF}"/>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8" name="Segnaposto piè di pagina 7">
            <a:extLst>
              <a:ext uri="{FF2B5EF4-FFF2-40B4-BE49-F238E27FC236}">
                <a16:creationId xmlns:a16="http://schemas.microsoft.com/office/drawing/2014/main" id="{AEECC516-FF48-5B24-ED8B-F5A7281DFD74}"/>
              </a:ext>
            </a:extLst>
          </p:cNvPr>
          <p:cNvSpPr>
            <a:spLocks noGrp="1"/>
          </p:cNvSpPr>
          <p:nvPr>
            <p:ph type="ftr" sz="quarter" idx="11"/>
          </p:nvPr>
        </p:nvSpPr>
        <p:spPr/>
        <p:txBody>
          <a:bodyPr/>
          <a:lstStyle/>
          <a:p>
            <a:endParaRPr lang="en-US"/>
          </a:p>
        </p:txBody>
      </p:sp>
      <p:sp>
        <p:nvSpPr>
          <p:cNvPr id="9" name="Segnaposto numero diapositiva 8">
            <a:extLst>
              <a:ext uri="{FF2B5EF4-FFF2-40B4-BE49-F238E27FC236}">
                <a16:creationId xmlns:a16="http://schemas.microsoft.com/office/drawing/2014/main" id="{34922B6C-B6A5-123D-6711-05F96B56D965}"/>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10" name="Rettangolo 9">
            <a:extLst>
              <a:ext uri="{FF2B5EF4-FFF2-40B4-BE49-F238E27FC236}">
                <a16:creationId xmlns:a16="http://schemas.microsoft.com/office/drawing/2014/main" id="{C20FDD31-136E-DBA2-624D-4602CBE7C439}"/>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7435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4EC8C72-CAFA-6F76-CDFB-F919BA8835EF}"/>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data 2">
            <a:extLst>
              <a:ext uri="{FF2B5EF4-FFF2-40B4-BE49-F238E27FC236}">
                <a16:creationId xmlns:a16="http://schemas.microsoft.com/office/drawing/2014/main" id="{F2BC8597-B2E4-6E13-4226-BED4A0A21286}"/>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4" name="Segnaposto piè di pagina 3">
            <a:extLst>
              <a:ext uri="{FF2B5EF4-FFF2-40B4-BE49-F238E27FC236}">
                <a16:creationId xmlns:a16="http://schemas.microsoft.com/office/drawing/2014/main" id="{F63768FE-BC9E-CF3A-B7D8-BE6E3555E2E6}"/>
              </a:ext>
            </a:extLst>
          </p:cNvPr>
          <p:cNvSpPr>
            <a:spLocks noGrp="1"/>
          </p:cNvSpPr>
          <p:nvPr>
            <p:ph type="ftr" sz="quarter" idx="11"/>
          </p:nvPr>
        </p:nvSpPr>
        <p:spPr/>
        <p:txBody>
          <a:bodyPr/>
          <a:lstStyle/>
          <a:p>
            <a:endParaRPr lang="en-US"/>
          </a:p>
        </p:txBody>
      </p:sp>
      <p:sp>
        <p:nvSpPr>
          <p:cNvPr id="5" name="Segnaposto numero diapositiva 4">
            <a:extLst>
              <a:ext uri="{FF2B5EF4-FFF2-40B4-BE49-F238E27FC236}">
                <a16:creationId xmlns:a16="http://schemas.microsoft.com/office/drawing/2014/main" id="{203DF381-18A2-9812-E15D-AD93797A11B2}"/>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6" name="Rettangolo 5">
            <a:extLst>
              <a:ext uri="{FF2B5EF4-FFF2-40B4-BE49-F238E27FC236}">
                <a16:creationId xmlns:a16="http://schemas.microsoft.com/office/drawing/2014/main" id="{C05565C0-1374-A889-C5EC-59D5777C44E9}"/>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8899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7BC6DB9-8525-B9FE-A1A2-6BDA03DE548D}"/>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3" name="Segnaposto piè di pagina 2">
            <a:extLst>
              <a:ext uri="{FF2B5EF4-FFF2-40B4-BE49-F238E27FC236}">
                <a16:creationId xmlns:a16="http://schemas.microsoft.com/office/drawing/2014/main" id="{FA362EAC-23A8-D38C-463A-BAB53316E693}"/>
              </a:ext>
            </a:extLst>
          </p:cNvPr>
          <p:cNvSpPr>
            <a:spLocks noGrp="1"/>
          </p:cNvSpPr>
          <p:nvPr>
            <p:ph type="ftr" sz="quarter" idx="11"/>
          </p:nvPr>
        </p:nvSpPr>
        <p:spPr/>
        <p:txBody>
          <a:bodyPr/>
          <a:lstStyle/>
          <a:p>
            <a:endParaRPr lang="en-US"/>
          </a:p>
        </p:txBody>
      </p:sp>
      <p:sp>
        <p:nvSpPr>
          <p:cNvPr id="4" name="Segnaposto numero diapositiva 3">
            <a:extLst>
              <a:ext uri="{FF2B5EF4-FFF2-40B4-BE49-F238E27FC236}">
                <a16:creationId xmlns:a16="http://schemas.microsoft.com/office/drawing/2014/main" id="{B75B2E49-E3A9-4940-AB03-31DD115CEC5B}"/>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5" name="Rettangolo 4">
            <a:extLst>
              <a:ext uri="{FF2B5EF4-FFF2-40B4-BE49-F238E27FC236}">
                <a16:creationId xmlns:a16="http://schemas.microsoft.com/office/drawing/2014/main" id="{7C7C7B33-5F6E-FF63-59FC-BDE61D5A6418}"/>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9809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FD8E065-AA7E-DA8E-0869-0A8CEC42337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Segnaposto contenuto 2">
            <a:extLst>
              <a:ext uri="{FF2B5EF4-FFF2-40B4-BE49-F238E27FC236}">
                <a16:creationId xmlns:a16="http://schemas.microsoft.com/office/drawing/2014/main" id="{9EBF7877-18FB-1FF3-E240-94B6A7142E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testo 3">
            <a:extLst>
              <a:ext uri="{FF2B5EF4-FFF2-40B4-BE49-F238E27FC236}">
                <a16:creationId xmlns:a16="http://schemas.microsoft.com/office/drawing/2014/main" id="{99A32D38-BA1B-94E2-649C-56ECFA0B34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81E9359-FBF4-319D-B822-CB606ED2AE2C}"/>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6" name="Segnaposto piè di pagina 5">
            <a:extLst>
              <a:ext uri="{FF2B5EF4-FFF2-40B4-BE49-F238E27FC236}">
                <a16:creationId xmlns:a16="http://schemas.microsoft.com/office/drawing/2014/main" id="{ACF36DD1-7D17-67EA-CA74-9B2E5C741C8F}"/>
              </a:ext>
            </a:extLst>
          </p:cNvPr>
          <p:cNvSpPr>
            <a:spLocks noGrp="1"/>
          </p:cNvSpPr>
          <p:nvPr>
            <p:ph type="ftr" sz="quarter" idx="11"/>
          </p:nvPr>
        </p:nvSpPr>
        <p:spPr/>
        <p:txBody>
          <a:bodyPr/>
          <a:lstStyle/>
          <a:p>
            <a:endParaRPr lang="en-US"/>
          </a:p>
        </p:txBody>
      </p:sp>
      <p:sp>
        <p:nvSpPr>
          <p:cNvPr id="7" name="Segnaposto numero diapositiva 6">
            <a:extLst>
              <a:ext uri="{FF2B5EF4-FFF2-40B4-BE49-F238E27FC236}">
                <a16:creationId xmlns:a16="http://schemas.microsoft.com/office/drawing/2014/main" id="{F2A71505-AACA-1C69-A6AE-BF326B143F7A}"/>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8" name="Rettangolo 7">
            <a:extLst>
              <a:ext uri="{FF2B5EF4-FFF2-40B4-BE49-F238E27FC236}">
                <a16:creationId xmlns:a16="http://schemas.microsoft.com/office/drawing/2014/main" id="{6374891D-5B91-91FD-74E2-EC0E0AAA83DA}"/>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0501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131BC2E-5038-9DCD-A295-8D88B339DD5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Segnaposto immagine 2">
            <a:extLst>
              <a:ext uri="{FF2B5EF4-FFF2-40B4-BE49-F238E27FC236}">
                <a16:creationId xmlns:a16="http://schemas.microsoft.com/office/drawing/2014/main" id="{CB69A087-FD76-8E28-C9E0-1B28E7A673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egnaposto testo 3">
            <a:extLst>
              <a:ext uri="{FF2B5EF4-FFF2-40B4-BE49-F238E27FC236}">
                <a16:creationId xmlns:a16="http://schemas.microsoft.com/office/drawing/2014/main" id="{C0526318-E7CF-A112-7723-F49AD62B66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A3BA922-332C-CC9B-DE7A-D5B6C8C3EDD5}"/>
              </a:ext>
            </a:extLst>
          </p:cNvPr>
          <p:cNvSpPr>
            <a:spLocks noGrp="1"/>
          </p:cNvSpPr>
          <p:nvPr>
            <p:ph type="dt" sz="half" idx="10"/>
          </p:nvPr>
        </p:nvSpPr>
        <p:spPr/>
        <p:txBody>
          <a:bodyPr/>
          <a:lstStyle/>
          <a:p>
            <a:fld id="{BEED96D1-ABDE-40C9-9AE6-7E9CE7B1898C}" type="datetimeFigureOut">
              <a:rPr lang="en-US" smtClean="0"/>
              <a:t>10/31/2024</a:t>
            </a:fld>
            <a:endParaRPr lang="en-US"/>
          </a:p>
        </p:txBody>
      </p:sp>
      <p:sp>
        <p:nvSpPr>
          <p:cNvPr id="6" name="Segnaposto piè di pagina 5">
            <a:extLst>
              <a:ext uri="{FF2B5EF4-FFF2-40B4-BE49-F238E27FC236}">
                <a16:creationId xmlns:a16="http://schemas.microsoft.com/office/drawing/2014/main" id="{0C51325A-81E9-317C-13A1-BC57B5DD46C5}"/>
              </a:ext>
            </a:extLst>
          </p:cNvPr>
          <p:cNvSpPr>
            <a:spLocks noGrp="1"/>
          </p:cNvSpPr>
          <p:nvPr>
            <p:ph type="ftr" sz="quarter" idx="11"/>
          </p:nvPr>
        </p:nvSpPr>
        <p:spPr/>
        <p:txBody>
          <a:bodyPr/>
          <a:lstStyle/>
          <a:p>
            <a:endParaRPr lang="en-US"/>
          </a:p>
        </p:txBody>
      </p:sp>
      <p:sp>
        <p:nvSpPr>
          <p:cNvPr id="7" name="Segnaposto numero diapositiva 6">
            <a:extLst>
              <a:ext uri="{FF2B5EF4-FFF2-40B4-BE49-F238E27FC236}">
                <a16:creationId xmlns:a16="http://schemas.microsoft.com/office/drawing/2014/main" id="{DED11A18-5280-36ED-F777-3339E0113058}"/>
              </a:ext>
            </a:extLst>
          </p:cNvPr>
          <p:cNvSpPr>
            <a:spLocks noGrp="1"/>
          </p:cNvSpPr>
          <p:nvPr>
            <p:ph type="sldNum" sz="quarter" idx="12"/>
          </p:nvPr>
        </p:nvSpPr>
        <p:spPr/>
        <p:txBody>
          <a:bodyPr/>
          <a:lstStyle/>
          <a:p>
            <a:fld id="{24245AF7-3E15-4734-8787-F44AA3A6DD03}" type="slidenum">
              <a:rPr lang="en-US" smtClean="0"/>
              <a:t>‹N›</a:t>
            </a:fld>
            <a:endParaRPr lang="en-US"/>
          </a:p>
        </p:txBody>
      </p:sp>
      <p:sp>
        <p:nvSpPr>
          <p:cNvPr id="8" name="Rettangolo 7">
            <a:extLst>
              <a:ext uri="{FF2B5EF4-FFF2-40B4-BE49-F238E27FC236}">
                <a16:creationId xmlns:a16="http://schemas.microsoft.com/office/drawing/2014/main" id="{9393F161-FAD7-2E46-45C1-EF1F9688EEBA}"/>
              </a:ext>
            </a:extLst>
          </p:cNvPr>
          <p:cNvSpPr/>
          <p:nvPr userDrawn="1"/>
        </p:nvSpPr>
        <p:spPr>
          <a:xfrm>
            <a:off x="457200" y="895350"/>
            <a:ext cx="2943225" cy="16557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296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86EC061B-298D-472C-84BC-341E4DB731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a:p>
        </p:txBody>
      </p:sp>
      <p:sp>
        <p:nvSpPr>
          <p:cNvPr id="3" name="Segnaposto testo 2">
            <a:extLst>
              <a:ext uri="{FF2B5EF4-FFF2-40B4-BE49-F238E27FC236}">
                <a16:creationId xmlns:a16="http://schemas.microsoft.com/office/drawing/2014/main" id="{189325B8-09AE-F11C-3633-5709D4B93D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6ACDD66B-F401-BA74-2091-6DDF1F884B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ED96D1-ABDE-40C9-9AE6-7E9CE7B1898C}" type="datetimeFigureOut">
              <a:rPr lang="en-US" smtClean="0"/>
              <a:t>10/31/2024</a:t>
            </a:fld>
            <a:endParaRPr lang="en-US"/>
          </a:p>
        </p:txBody>
      </p:sp>
      <p:sp>
        <p:nvSpPr>
          <p:cNvPr id="5" name="Segnaposto piè di pagina 4">
            <a:extLst>
              <a:ext uri="{FF2B5EF4-FFF2-40B4-BE49-F238E27FC236}">
                <a16:creationId xmlns:a16="http://schemas.microsoft.com/office/drawing/2014/main" id="{BCC94D11-74D8-3D24-6BB8-34920F9AB3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egnaposto numero diapositiva 5">
            <a:extLst>
              <a:ext uri="{FF2B5EF4-FFF2-40B4-BE49-F238E27FC236}">
                <a16:creationId xmlns:a16="http://schemas.microsoft.com/office/drawing/2014/main" id="{C5C47F25-26B0-3B2E-2E7B-68745E4900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4245AF7-3E15-4734-8787-F44AA3A6DD03}" type="slidenum">
              <a:rPr lang="en-US" smtClean="0"/>
              <a:t>‹N›</a:t>
            </a:fld>
            <a:endParaRPr lang="en-US"/>
          </a:p>
        </p:txBody>
      </p:sp>
      <p:pic>
        <p:nvPicPr>
          <p:cNvPr id="8" name="Immagine 7" descr="Immagine che contiene testo, schermata, grafica, design">
            <a:extLst>
              <a:ext uri="{FF2B5EF4-FFF2-40B4-BE49-F238E27FC236}">
                <a16:creationId xmlns:a16="http://schemas.microsoft.com/office/drawing/2014/main" id="{34C83D10-36C9-4192-3EDF-146AE0E853A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58351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ottotitolo 6">
            <a:extLst>
              <a:ext uri="{FF2B5EF4-FFF2-40B4-BE49-F238E27FC236}">
                <a16:creationId xmlns:a16="http://schemas.microsoft.com/office/drawing/2014/main" id="{5DB524E5-8736-9E7B-C5A6-F732617BE7C4}"/>
              </a:ext>
            </a:extLst>
          </p:cNvPr>
          <p:cNvSpPr>
            <a:spLocks noGrp="1"/>
          </p:cNvSpPr>
          <p:nvPr>
            <p:ph type="subTitle" idx="1"/>
          </p:nvPr>
        </p:nvSpPr>
        <p:spPr>
          <a:xfrm>
            <a:off x="2174240" y="4120198"/>
            <a:ext cx="9144000" cy="1655762"/>
          </a:xfrm>
        </p:spPr>
        <p:txBody>
          <a:bodyPr>
            <a:normAutofit lnSpcReduction="10000"/>
          </a:bodyPr>
          <a:lstStyle/>
          <a:p>
            <a:pPr algn="r"/>
            <a:endParaRPr lang="it-IT" dirty="0"/>
          </a:p>
          <a:p>
            <a:pPr algn="r"/>
            <a:endParaRPr lang="it-IT" dirty="0"/>
          </a:p>
          <a:p>
            <a:pPr algn="r"/>
            <a:r>
              <a:rPr lang="it-IT" dirty="0">
                <a:solidFill>
                  <a:srgbClr val="215F9A"/>
                </a:solidFill>
              </a:rPr>
              <a:t>Sara Pagliai </a:t>
            </a:r>
          </a:p>
          <a:p>
            <a:pPr algn="r"/>
            <a:r>
              <a:rPr lang="it-IT" dirty="0">
                <a:solidFill>
                  <a:srgbClr val="215F9A"/>
                </a:solidFill>
              </a:rPr>
              <a:t>Erasmus + </a:t>
            </a:r>
            <a:r>
              <a:rPr lang="it-IT" dirty="0" err="1">
                <a:solidFill>
                  <a:srgbClr val="215F9A"/>
                </a:solidFill>
              </a:rPr>
              <a:t>Italian</a:t>
            </a:r>
            <a:r>
              <a:rPr lang="it-IT" dirty="0">
                <a:solidFill>
                  <a:srgbClr val="215F9A"/>
                </a:solidFill>
              </a:rPr>
              <a:t> NA- INDIRE</a:t>
            </a:r>
            <a:endParaRPr lang="en-US" dirty="0">
              <a:solidFill>
                <a:srgbClr val="215F9A"/>
              </a:solidFill>
            </a:endParaRPr>
          </a:p>
        </p:txBody>
      </p:sp>
      <p:pic>
        <p:nvPicPr>
          <p:cNvPr id="1026" name="Picture 2" descr="PEACE">
            <a:extLst>
              <a:ext uri="{FF2B5EF4-FFF2-40B4-BE49-F238E27FC236}">
                <a16:creationId xmlns:a16="http://schemas.microsoft.com/office/drawing/2014/main" id="{2711AC44-0573-D260-B652-66EF9F490C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510" y="2289841"/>
            <a:ext cx="5563411" cy="3154454"/>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FD47A97D-D090-8A39-D46B-B02BD6DEDDB4}"/>
              </a:ext>
            </a:extLst>
          </p:cNvPr>
          <p:cNvPicPr>
            <a:picLocks noChangeAspect="1"/>
          </p:cNvPicPr>
          <p:nvPr/>
        </p:nvPicPr>
        <p:blipFill>
          <a:blip r:embed="rId4"/>
          <a:stretch>
            <a:fillRect/>
          </a:stretch>
        </p:blipFill>
        <p:spPr>
          <a:xfrm>
            <a:off x="3063510" y="2168257"/>
            <a:ext cx="5563411" cy="3148448"/>
          </a:xfrm>
          <a:prstGeom prst="rect">
            <a:avLst/>
          </a:prstGeom>
        </p:spPr>
      </p:pic>
    </p:spTree>
    <p:extLst>
      <p:ext uri="{BB962C8B-B14F-4D97-AF65-F5344CB8AC3E}">
        <p14:creationId xmlns:p14="http://schemas.microsoft.com/office/powerpoint/2010/main" val="40647775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5D426B9-60B2-6883-DB42-CC656C8B0895}"/>
              </a:ext>
            </a:extLst>
          </p:cNvPr>
          <p:cNvPicPr>
            <a:picLocks noChangeAspect="1"/>
          </p:cNvPicPr>
          <p:nvPr/>
        </p:nvPicPr>
        <p:blipFill>
          <a:blip r:embed="rId2"/>
          <a:srcRect l="31953" t="12222" r="32422" b="39583"/>
          <a:stretch/>
        </p:blipFill>
        <p:spPr>
          <a:xfrm>
            <a:off x="586037" y="931544"/>
            <a:ext cx="6452936" cy="4910455"/>
          </a:xfrm>
          <a:prstGeom prst="rect">
            <a:avLst/>
          </a:prstGeom>
        </p:spPr>
      </p:pic>
      <p:pic>
        <p:nvPicPr>
          <p:cNvPr id="4" name="Immagine 3">
            <a:extLst>
              <a:ext uri="{FF2B5EF4-FFF2-40B4-BE49-F238E27FC236}">
                <a16:creationId xmlns:a16="http://schemas.microsoft.com/office/drawing/2014/main" id="{E1CAF300-B0CD-4FA1-5D43-466AEF652616}"/>
              </a:ext>
            </a:extLst>
          </p:cNvPr>
          <p:cNvPicPr>
            <a:picLocks noChangeAspect="1"/>
          </p:cNvPicPr>
          <p:nvPr/>
        </p:nvPicPr>
        <p:blipFill>
          <a:blip r:embed="rId2"/>
          <a:srcRect l="31953" t="60417" r="32422" b="17500"/>
          <a:stretch/>
        </p:blipFill>
        <p:spPr>
          <a:xfrm>
            <a:off x="586037" y="4261253"/>
            <a:ext cx="6452938" cy="2250037"/>
          </a:xfrm>
          <a:prstGeom prst="rect">
            <a:avLst/>
          </a:prstGeom>
        </p:spPr>
      </p:pic>
      <p:pic>
        <p:nvPicPr>
          <p:cNvPr id="5" name="Immagine 4">
            <a:extLst>
              <a:ext uri="{FF2B5EF4-FFF2-40B4-BE49-F238E27FC236}">
                <a16:creationId xmlns:a16="http://schemas.microsoft.com/office/drawing/2014/main" id="{D97E87C7-CFF6-A1CF-7104-BF13F030E7EA}"/>
              </a:ext>
            </a:extLst>
          </p:cNvPr>
          <p:cNvPicPr>
            <a:picLocks noChangeAspect="1"/>
          </p:cNvPicPr>
          <p:nvPr/>
        </p:nvPicPr>
        <p:blipFill>
          <a:blip r:embed="rId2"/>
          <a:srcRect l="31953" t="45260" r="54006" b="39583"/>
          <a:stretch/>
        </p:blipFill>
        <p:spPr>
          <a:xfrm>
            <a:off x="6651557" y="2788054"/>
            <a:ext cx="2543243" cy="1544319"/>
          </a:xfrm>
          <a:prstGeom prst="rect">
            <a:avLst/>
          </a:prstGeom>
        </p:spPr>
      </p:pic>
    </p:spTree>
    <p:extLst>
      <p:ext uri="{BB962C8B-B14F-4D97-AF65-F5344CB8AC3E}">
        <p14:creationId xmlns:p14="http://schemas.microsoft.com/office/powerpoint/2010/main" val="3286866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B0117C-7AD1-3573-4B15-AA26D360752B}"/>
              </a:ext>
            </a:extLst>
          </p:cNvPr>
          <p:cNvSpPr>
            <a:spLocks noGrp="1"/>
          </p:cNvSpPr>
          <p:nvPr>
            <p:ph type="title"/>
          </p:nvPr>
        </p:nvSpPr>
        <p:spPr>
          <a:xfrm>
            <a:off x="838200" y="660400"/>
            <a:ext cx="10515600" cy="1325563"/>
          </a:xfrm>
        </p:spPr>
        <p:txBody>
          <a:bodyPr>
            <a:normAutofit/>
          </a:bodyPr>
          <a:lstStyle/>
          <a:p>
            <a:r>
              <a:rPr lang="it-IT" sz="4000" dirty="0">
                <a:solidFill>
                  <a:schemeClr val="tx2">
                    <a:lumMod val="75000"/>
                    <a:lumOff val="25000"/>
                  </a:schemeClr>
                </a:solidFill>
              </a:rPr>
              <a:t>PEACE </a:t>
            </a:r>
            <a:r>
              <a:rPr lang="it-IT" sz="4000" dirty="0" err="1">
                <a:solidFill>
                  <a:schemeClr val="tx2">
                    <a:lumMod val="75000"/>
                    <a:lumOff val="25000"/>
                  </a:schemeClr>
                </a:solidFill>
              </a:rPr>
              <a:t>achievements</a:t>
            </a:r>
            <a:r>
              <a:rPr lang="it-IT" sz="4000" dirty="0">
                <a:solidFill>
                  <a:schemeClr val="tx2">
                    <a:lumMod val="75000"/>
                    <a:lumOff val="25000"/>
                  </a:schemeClr>
                </a:solidFill>
              </a:rPr>
              <a:t> by INDIRE</a:t>
            </a:r>
            <a:endParaRPr lang="en-US" sz="4000" dirty="0">
              <a:solidFill>
                <a:schemeClr val="tx2">
                  <a:lumMod val="75000"/>
                  <a:lumOff val="25000"/>
                </a:schemeClr>
              </a:solidFill>
            </a:endParaRPr>
          </a:p>
        </p:txBody>
      </p:sp>
      <p:sp>
        <p:nvSpPr>
          <p:cNvPr id="5" name="Rettangolo con angoli arrotondati 4">
            <a:extLst>
              <a:ext uri="{FF2B5EF4-FFF2-40B4-BE49-F238E27FC236}">
                <a16:creationId xmlns:a16="http://schemas.microsoft.com/office/drawing/2014/main" id="{C2386832-A8D6-B68B-F951-C574E6DAE3FF}"/>
              </a:ext>
            </a:extLst>
          </p:cNvPr>
          <p:cNvSpPr/>
          <p:nvPr/>
        </p:nvSpPr>
        <p:spPr>
          <a:xfrm>
            <a:off x="3206169" y="3007975"/>
            <a:ext cx="5381625" cy="1114425"/>
          </a:xfrm>
          <a:prstGeom prst="roundRect">
            <a:avLst/>
          </a:prstGeom>
          <a:noFill/>
          <a:ln>
            <a:solidFill>
              <a:srgbClr val="FAB9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it-IT" sz="1800" dirty="0">
                <a:solidFill>
                  <a:schemeClr val="tx1"/>
                </a:solidFill>
              </a:rPr>
              <a:t>INDIRE co-</a:t>
            </a:r>
            <a:r>
              <a:rPr lang="it-IT" sz="1800" dirty="0" err="1">
                <a:solidFill>
                  <a:schemeClr val="tx1"/>
                </a:solidFill>
              </a:rPr>
              <a:t>organized</a:t>
            </a:r>
            <a:r>
              <a:rPr lang="it-IT" sz="1800" dirty="0">
                <a:solidFill>
                  <a:schemeClr val="tx1"/>
                </a:solidFill>
              </a:rPr>
              <a:t> </a:t>
            </a:r>
            <a:r>
              <a:rPr lang="it-IT" sz="1800" dirty="0" err="1">
                <a:solidFill>
                  <a:schemeClr val="tx1"/>
                </a:solidFill>
              </a:rPr>
              <a:t>different</a:t>
            </a:r>
            <a:r>
              <a:rPr lang="it-IT" sz="1800" dirty="0">
                <a:solidFill>
                  <a:schemeClr val="tx1"/>
                </a:solidFill>
              </a:rPr>
              <a:t> </a:t>
            </a:r>
            <a:r>
              <a:rPr lang="it-IT" sz="1800" b="1" dirty="0">
                <a:solidFill>
                  <a:schemeClr val="tx1"/>
                </a:solidFill>
              </a:rPr>
              <a:t>international events</a:t>
            </a:r>
          </a:p>
        </p:txBody>
      </p:sp>
    </p:spTree>
    <p:extLst>
      <p:ext uri="{BB962C8B-B14F-4D97-AF65-F5344CB8AC3E}">
        <p14:creationId xmlns:p14="http://schemas.microsoft.com/office/powerpoint/2010/main" val="3110857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B4502BA-6BB7-A0B4-658A-B9CA21168FD3}"/>
              </a:ext>
            </a:extLst>
          </p:cNvPr>
          <p:cNvSpPr txBox="1"/>
          <p:nvPr/>
        </p:nvSpPr>
        <p:spPr>
          <a:xfrm>
            <a:off x="4280170" y="2441643"/>
            <a:ext cx="578107" cy="369332"/>
          </a:xfrm>
          <a:prstGeom prst="rect">
            <a:avLst/>
          </a:prstGeom>
          <a:noFill/>
        </p:spPr>
        <p:txBody>
          <a:bodyPr wrap="none" rtlCol="0">
            <a:spAutoFit/>
          </a:bodyPr>
          <a:lstStyle/>
          <a:p>
            <a:r>
              <a:rPr lang="it-IT" dirty="0"/>
              <a:t>foto</a:t>
            </a:r>
            <a:endParaRPr lang="en-US" dirty="0"/>
          </a:p>
        </p:txBody>
      </p:sp>
      <p:sp>
        <p:nvSpPr>
          <p:cNvPr id="4" name="CasellaDiTesto 3">
            <a:extLst>
              <a:ext uri="{FF2B5EF4-FFF2-40B4-BE49-F238E27FC236}">
                <a16:creationId xmlns:a16="http://schemas.microsoft.com/office/drawing/2014/main" id="{013EC937-5FF6-3581-59A6-FE504B9FF1E3}"/>
              </a:ext>
            </a:extLst>
          </p:cNvPr>
          <p:cNvSpPr txBox="1"/>
          <p:nvPr/>
        </p:nvSpPr>
        <p:spPr>
          <a:xfrm>
            <a:off x="6209993" y="1082795"/>
            <a:ext cx="4111203"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b="1" dirty="0"/>
              <a:t>Naples: 150 people </a:t>
            </a:r>
            <a:r>
              <a:rPr lang="en-US" dirty="0"/>
              <a:t>from 14 European countries (Austria, Belgium, Germany, Czech Republic, Croatia, France, Poland, Portugal, Romania, Serbia, Spain, Sweden, Turkey and Hungary).</a:t>
            </a:r>
          </a:p>
        </p:txBody>
      </p:sp>
      <p:pic>
        <p:nvPicPr>
          <p:cNvPr id="14338" name="Picture 2" descr="Nessuna descrizione della foto disponibile.">
            <a:extLst>
              <a:ext uri="{FF2B5EF4-FFF2-40B4-BE49-F238E27FC236}">
                <a16:creationId xmlns:a16="http://schemas.microsoft.com/office/drawing/2014/main" id="{71885A4D-4772-44AB-E91E-B098BC3518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937" y="1082795"/>
            <a:ext cx="4976578" cy="331925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DB9DBF06-BED4-71A4-AB17-65AA82F9AC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3080" y="2742423"/>
            <a:ext cx="4978116" cy="3319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1047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910ADE3B-C34B-EF67-CF96-E1C3F872D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468" y="1147864"/>
            <a:ext cx="7161214" cy="4027251"/>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DAB709C8-19E0-7923-C037-7E2FC34CEEAE}"/>
              </a:ext>
            </a:extLst>
          </p:cNvPr>
          <p:cNvSpPr txBox="1"/>
          <p:nvPr/>
        </p:nvSpPr>
        <p:spPr>
          <a:xfrm>
            <a:off x="7735921" y="3608962"/>
            <a:ext cx="3966453" cy="1326105"/>
          </a:xfrm>
          <a:prstGeom prst="rect">
            <a:avLst/>
          </a:prstGeom>
        </p:spPr>
        <p:style>
          <a:lnRef idx="2">
            <a:schemeClr val="accent1"/>
          </a:lnRef>
          <a:fillRef idx="1">
            <a:schemeClr val="lt1"/>
          </a:fillRef>
          <a:effectRef idx="0">
            <a:schemeClr val="accent1"/>
          </a:effectRef>
          <a:fontRef idx="minor">
            <a:schemeClr val="dk1"/>
          </a:fontRef>
        </p:style>
        <p:txBody>
          <a:bodyPr wrap="square" lIns="108000" tIns="108000" rIns="108000" bIns="108000">
            <a:spAutoFit/>
          </a:bodyPr>
          <a:lstStyle/>
          <a:p>
            <a:r>
              <a:rPr lang="en-US" b="1" i="0" dirty="0">
                <a:solidFill>
                  <a:srgbClr val="212529"/>
                </a:solidFill>
                <a:effectLst/>
              </a:rPr>
              <a:t>Seville - </a:t>
            </a:r>
            <a:r>
              <a:rPr lang="en-US" i="0" dirty="0">
                <a:solidFill>
                  <a:srgbClr val="212529"/>
                </a:solidFill>
                <a:effectLst/>
              </a:rPr>
              <a:t>Three days of work, discussion, reflections, networking on </a:t>
            </a:r>
            <a:r>
              <a:rPr lang="en-US" b="1" i="0" dirty="0">
                <a:solidFill>
                  <a:srgbClr val="212529"/>
                </a:solidFill>
                <a:effectLst/>
              </a:rPr>
              <a:t>Civic engagement and European values.</a:t>
            </a:r>
            <a:endParaRPr lang="en-US" b="1" dirty="0"/>
          </a:p>
        </p:txBody>
      </p:sp>
    </p:spTree>
    <p:extLst>
      <p:ext uri="{BB962C8B-B14F-4D97-AF65-F5344CB8AC3E}">
        <p14:creationId xmlns:p14="http://schemas.microsoft.com/office/powerpoint/2010/main" val="1382774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Nessuna descrizione della foto disponibile.">
            <a:extLst>
              <a:ext uri="{FF2B5EF4-FFF2-40B4-BE49-F238E27FC236}">
                <a16:creationId xmlns:a16="http://schemas.microsoft.com/office/drawing/2014/main" id="{A40AA90A-FEF1-1594-F26A-2756AF6D7B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4143" y="2648354"/>
            <a:ext cx="5492885" cy="4119664"/>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Nessuna descrizione della foto disponibile.">
            <a:extLst>
              <a:ext uri="{FF2B5EF4-FFF2-40B4-BE49-F238E27FC236}">
                <a16:creationId xmlns:a16="http://schemas.microsoft.com/office/drawing/2014/main" id="{56A94C8C-993F-3452-AE6B-256790B0A0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45" y="875493"/>
            <a:ext cx="6079078" cy="3832693"/>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6E681F8C-13AF-09F2-A61F-45D36BEFAA84}"/>
              </a:ext>
            </a:extLst>
          </p:cNvPr>
          <p:cNvSpPr txBox="1"/>
          <p:nvPr/>
        </p:nvSpPr>
        <p:spPr>
          <a:xfrm>
            <a:off x="1383759" y="4611789"/>
            <a:ext cx="6094378" cy="2157102"/>
          </a:xfrm>
          <a:prstGeom prst="rect">
            <a:avLst/>
          </a:prstGeom>
        </p:spPr>
        <p:style>
          <a:lnRef idx="2">
            <a:schemeClr val="accent1"/>
          </a:lnRef>
          <a:fillRef idx="1">
            <a:schemeClr val="lt1"/>
          </a:fillRef>
          <a:effectRef idx="0">
            <a:schemeClr val="accent1"/>
          </a:effectRef>
          <a:fontRef idx="minor">
            <a:schemeClr val="dk1"/>
          </a:fontRef>
        </p:style>
        <p:txBody>
          <a:bodyPr wrap="square" lIns="108000" tIns="108000" rIns="108000" bIns="108000">
            <a:spAutoFit/>
          </a:bodyPr>
          <a:lstStyle/>
          <a:p>
            <a:r>
              <a:rPr lang="en-US" b="1" i="0" dirty="0">
                <a:solidFill>
                  <a:srgbClr val="212529"/>
                </a:solidFill>
                <a:effectLst/>
              </a:rPr>
              <a:t>Antwerp - </a:t>
            </a:r>
            <a:r>
              <a:rPr lang="en-US" dirty="0"/>
              <a:t>The objective of the seminar was in fact to encourage contact between different schools with Erasmus+ 2021-2027 accreditation from the countries participating in the </a:t>
            </a:r>
            <a:r>
              <a:rPr lang="en-US" dirty="0" err="1"/>
              <a:t>Programme</a:t>
            </a:r>
            <a:r>
              <a:rPr lang="en-US" dirty="0"/>
              <a:t>, to promote the mobility of groups of pupils aged between 12 and 18, in relation to the Erasmus+ priority </a:t>
            </a:r>
            <a:r>
              <a:rPr lang="en-US" b="1" dirty="0"/>
              <a:t>Participation in democratic life, common values and civic engagement</a:t>
            </a:r>
          </a:p>
        </p:txBody>
      </p:sp>
    </p:spTree>
    <p:extLst>
      <p:ext uri="{BB962C8B-B14F-4D97-AF65-F5344CB8AC3E}">
        <p14:creationId xmlns:p14="http://schemas.microsoft.com/office/powerpoint/2010/main" val="411146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Nessuna descrizione della foto disponibile.">
            <a:extLst>
              <a:ext uri="{FF2B5EF4-FFF2-40B4-BE49-F238E27FC236}">
                <a16:creationId xmlns:a16="http://schemas.microsoft.com/office/drawing/2014/main" id="{1B248EB8-D9E6-A779-13FB-B4338C48A4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6645" y="2580641"/>
            <a:ext cx="6015355" cy="4194050"/>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094C0899-C5F8-2974-5D98-2912AB4C856B}"/>
              </a:ext>
            </a:extLst>
          </p:cNvPr>
          <p:cNvSpPr txBox="1"/>
          <p:nvPr/>
        </p:nvSpPr>
        <p:spPr>
          <a:xfrm>
            <a:off x="1084579" y="4461898"/>
            <a:ext cx="6094378" cy="2187879"/>
          </a:xfrm>
          <a:prstGeom prst="rect">
            <a:avLst/>
          </a:prstGeom>
        </p:spPr>
        <p:style>
          <a:lnRef idx="2">
            <a:schemeClr val="accent1"/>
          </a:lnRef>
          <a:fillRef idx="1">
            <a:schemeClr val="lt1"/>
          </a:fillRef>
          <a:effectRef idx="0">
            <a:schemeClr val="accent1"/>
          </a:effectRef>
          <a:fontRef idx="minor">
            <a:schemeClr val="dk1"/>
          </a:fontRef>
        </p:style>
        <p:txBody>
          <a:bodyPr wrap="square" lIns="108000" tIns="108000" rIns="108000" bIns="108000">
            <a:spAutoFit/>
          </a:bodyPr>
          <a:lstStyle/>
          <a:p>
            <a:r>
              <a:rPr lang="en-US" b="1" i="0" dirty="0">
                <a:solidFill>
                  <a:srgbClr val="212529"/>
                </a:solidFill>
                <a:effectLst/>
              </a:rPr>
              <a:t>Malm</a:t>
            </a:r>
            <a:r>
              <a:rPr lang="en-US" sz="2000" b="1" i="0" dirty="0">
                <a:solidFill>
                  <a:srgbClr val="040C28"/>
                </a:solidFill>
                <a:effectLst/>
              </a:rPr>
              <a:t>ö</a:t>
            </a:r>
            <a:r>
              <a:rPr lang="en-US" b="1" i="0" dirty="0">
                <a:solidFill>
                  <a:srgbClr val="212529"/>
                </a:solidFill>
                <a:effectLst/>
              </a:rPr>
              <a:t>- </a:t>
            </a:r>
            <a:r>
              <a:rPr lang="en-US" i="0" dirty="0">
                <a:solidFill>
                  <a:srgbClr val="212529"/>
                </a:solidFill>
                <a:effectLst/>
              </a:rPr>
              <a:t>The debates and group discussions in Malmö have raised numerous important insights, which will feed into future debates within the PEACE Action, will inspire some of t</a:t>
            </a:r>
            <a:r>
              <a:rPr lang="en-US" b="0" i="0" dirty="0">
                <a:solidFill>
                  <a:srgbClr val="212529"/>
                </a:solidFill>
                <a:effectLst/>
              </a:rPr>
              <a:t>he outputs of the Action (including E-modules), and will hopefully encourage other actions and events, and </a:t>
            </a:r>
            <a:r>
              <a:rPr lang="en-US" b="1" i="0" dirty="0">
                <a:solidFill>
                  <a:srgbClr val="212529"/>
                </a:solidFill>
                <a:effectLst/>
              </a:rPr>
              <a:t>stimulate wider debate on civic and political engagement </a:t>
            </a:r>
            <a:r>
              <a:rPr lang="en-US" b="0" i="0" dirty="0">
                <a:solidFill>
                  <a:srgbClr val="212529"/>
                </a:solidFill>
                <a:effectLst/>
              </a:rPr>
              <a:t>among European mobile citizens</a:t>
            </a:r>
            <a:endParaRPr lang="en-US" dirty="0"/>
          </a:p>
        </p:txBody>
      </p:sp>
      <p:pic>
        <p:nvPicPr>
          <p:cNvPr id="19458" name="Picture 2" descr="Nessuna descrizione della foto disponibile.">
            <a:extLst>
              <a:ext uri="{FF2B5EF4-FFF2-40B4-BE49-F238E27FC236}">
                <a16:creationId xmlns:a16="http://schemas.microsoft.com/office/drawing/2014/main" id="{C2D361FC-3F56-6197-C82A-87D80454EC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012" y="826866"/>
            <a:ext cx="6442953" cy="3507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441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Potrebbe essere un'immagine raffigurante 10 persone e testo">
            <a:extLst>
              <a:ext uri="{FF2B5EF4-FFF2-40B4-BE49-F238E27FC236}">
                <a16:creationId xmlns:a16="http://schemas.microsoft.com/office/drawing/2014/main" id="{E0A93EFF-7948-0E8E-BEB7-6D4FCC77FA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504" y="928162"/>
            <a:ext cx="3997251" cy="4995118"/>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Potrebbe essere un'immagine raffigurante 7 persone e il seguente testo &quot;US+: ORTING CITIZENSHIP ROPE 202 nia,&quot;">
            <a:extLst>
              <a:ext uri="{FF2B5EF4-FFF2-40B4-BE49-F238E27FC236}">
                <a16:creationId xmlns:a16="http://schemas.microsoft.com/office/drawing/2014/main" id="{3C748336-F865-99BE-AA2F-3C1984FD16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601" y="928162"/>
            <a:ext cx="3996095" cy="4995118"/>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B221DD75-3E14-AC18-E32E-EF593AB9C2ED}"/>
              </a:ext>
            </a:extLst>
          </p:cNvPr>
          <p:cNvSpPr txBox="1"/>
          <p:nvPr/>
        </p:nvSpPr>
        <p:spPr>
          <a:xfrm>
            <a:off x="8102075" y="4175512"/>
            <a:ext cx="3735421" cy="1880103"/>
          </a:xfrm>
          <a:prstGeom prst="rect">
            <a:avLst/>
          </a:prstGeom>
        </p:spPr>
        <p:style>
          <a:lnRef idx="2">
            <a:schemeClr val="accent1"/>
          </a:lnRef>
          <a:fillRef idx="1">
            <a:schemeClr val="lt1"/>
          </a:fillRef>
          <a:effectRef idx="0">
            <a:schemeClr val="accent1"/>
          </a:effectRef>
          <a:fontRef idx="minor">
            <a:schemeClr val="dk1"/>
          </a:fontRef>
        </p:style>
        <p:txBody>
          <a:bodyPr wrap="square" lIns="108000" tIns="108000" rIns="108000" bIns="108000">
            <a:spAutoFit/>
          </a:bodyPr>
          <a:lstStyle/>
          <a:p>
            <a:r>
              <a:rPr lang="en-US" b="1" i="0" dirty="0" err="1">
                <a:solidFill>
                  <a:srgbClr val="212529"/>
                </a:solidFill>
                <a:effectLst/>
              </a:rPr>
              <a:t>Toulose</a:t>
            </a:r>
            <a:r>
              <a:rPr lang="en-US" b="1" i="0" dirty="0">
                <a:solidFill>
                  <a:srgbClr val="212529"/>
                </a:solidFill>
                <a:effectLst/>
              </a:rPr>
              <a:t>: networking and discussion sessions </a:t>
            </a:r>
            <a:r>
              <a:rPr lang="en-US" b="0" i="0" dirty="0">
                <a:solidFill>
                  <a:srgbClr val="212529"/>
                </a:solidFill>
                <a:effectLst/>
              </a:rPr>
              <a:t>among Erasmus+ Ambassadors for the School and Adult Education sectors from Italy and those from the participating countries</a:t>
            </a:r>
            <a:endParaRPr lang="en-US" dirty="0"/>
          </a:p>
        </p:txBody>
      </p:sp>
    </p:spTree>
    <p:extLst>
      <p:ext uri="{BB962C8B-B14F-4D97-AF65-F5344CB8AC3E}">
        <p14:creationId xmlns:p14="http://schemas.microsoft.com/office/powerpoint/2010/main" val="3309243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B0117C-7AD1-3573-4B15-AA26D360752B}"/>
              </a:ext>
            </a:extLst>
          </p:cNvPr>
          <p:cNvSpPr>
            <a:spLocks noGrp="1"/>
          </p:cNvSpPr>
          <p:nvPr>
            <p:ph type="title"/>
          </p:nvPr>
        </p:nvSpPr>
        <p:spPr>
          <a:xfrm>
            <a:off x="838200" y="660400"/>
            <a:ext cx="10515600" cy="1325563"/>
          </a:xfrm>
        </p:spPr>
        <p:txBody>
          <a:bodyPr>
            <a:normAutofit/>
          </a:bodyPr>
          <a:lstStyle/>
          <a:p>
            <a:r>
              <a:rPr lang="it-IT" sz="4000" dirty="0">
                <a:solidFill>
                  <a:schemeClr val="tx2">
                    <a:lumMod val="75000"/>
                    <a:lumOff val="25000"/>
                  </a:schemeClr>
                </a:solidFill>
              </a:rPr>
              <a:t>PEACE </a:t>
            </a:r>
            <a:r>
              <a:rPr lang="it-IT" sz="4000" dirty="0" err="1">
                <a:solidFill>
                  <a:schemeClr val="tx2">
                    <a:lumMod val="75000"/>
                    <a:lumOff val="25000"/>
                  </a:schemeClr>
                </a:solidFill>
              </a:rPr>
              <a:t>achievements</a:t>
            </a:r>
            <a:r>
              <a:rPr lang="it-IT" sz="4000" dirty="0">
                <a:solidFill>
                  <a:schemeClr val="tx2">
                    <a:lumMod val="75000"/>
                    <a:lumOff val="25000"/>
                  </a:schemeClr>
                </a:solidFill>
              </a:rPr>
              <a:t> by INDIRE</a:t>
            </a:r>
            <a:endParaRPr lang="en-US" sz="4000" dirty="0">
              <a:solidFill>
                <a:schemeClr val="tx2">
                  <a:lumMod val="75000"/>
                  <a:lumOff val="25000"/>
                </a:schemeClr>
              </a:solidFill>
            </a:endParaRPr>
          </a:p>
        </p:txBody>
      </p:sp>
      <p:sp>
        <p:nvSpPr>
          <p:cNvPr id="5" name="Rettangolo con angoli arrotondati 4">
            <a:extLst>
              <a:ext uri="{FF2B5EF4-FFF2-40B4-BE49-F238E27FC236}">
                <a16:creationId xmlns:a16="http://schemas.microsoft.com/office/drawing/2014/main" id="{C2386832-A8D6-B68B-F951-C574E6DAE3FF}"/>
              </a:ext>
            </a:extLst>
          </p:cNvPr>
          <p:cNvSpPr/>
          <p:nvPr/>
        </p:nvSpPr>
        <p:spPr>
          <a:xfrm>
            <a:off x="1828800" y="3046095"/>
            <a:ext cx="8534400" cy="1114425"/>
          </a:xfrm>
          <a:prstGeom prst="roundRect">
            <a:avLst/>
          </a:prstGeom>
          <a:noFill/>
          <a:ln>
            <a:solidFill>
              <a:srgbClr val="FAB915"/>
            </a:solidFill>
          </a:ln>
        </p:spPr>
        <p:style>
          <a:lnRef idx="2">
            <a:schemeClr val="accent1">
              <a:shade val="15000"/>
            </a:schemeClr>
          </a:lnRef>
          <a:fillRef idx="1">
            <a:schemeClr val="accent1"/>
          </a:fillRef>
          <a:effectRef idx="0">
            <a:schemeClr val="accent1"/>
          </a:effectRef>
          <a:fontRef idx="minor">
            <a:schemeClr val="lt1"/>
          </a:fontRef>
        </p:style>
        <p:txBody>
          <a:bodyPr lIns="108000" tIns="108000" rIns="108000" bIns="108000" rtlCol="0" anchor="ctr"/>
          <a:lstStyle/>
          <a:p>
            <a:pPr>
              <a:spcBef>
                <a:spcPts val="600"/>
              </a:spcBef>
              <a:buBlip>
                <a:blip r:embed="rId2">
                  <a:extLst>
                    <a:ext uri="{96DAC541-7B7A-43D3-8B79-37D633B846F1}">
                      <asvg:svgBlip xmlns:asvg="http://schemas.microsoft.com/office/drawing/2016/SVG/main" r:embed="rId3"/>
                    </a:ext>
                  </a:extLst>
                </a:blip>
              </a:buBlip>
            </a:pPr>
            <a:r>
              <a:rPr lang="it-IT" sz="1800" dirty="0">
                <a:solidFill>
                  <a:schemeClr val="tx1"/>
                </a:solidFill>
              </a:rPr>
              <a:t>  </a:t>
            </a:r>
            <a:r>
              <a:rPr lang="it-IT" sz="1800" dirty="0" err="1">
                <a:solidFill>
                  <a:schemeClr val="tx1"/>
                </a:solidFill>
              </a:rPr>
              <a:t>All</a:t>
            </a:r>
            <a:r>
              <a:rPr lang="it-IT" sz="1800" dirty="0">
                <a:solidFill>
                  <a:schemeClr val="tx1"/>
                </a:solidFill>
              </a:rPr>
              <a:t> networks </a:t>
            </a:r>
            <a:r>
              <a:rPr lang="it-IT" sz="1800" dirty="0" err="1">
                <a:solidFill>
                  <a:schemeClr val="tx1"/>
                </a:solidFill>
              </a:rPr>
              <a:t>were</a:t>
            </a:r>
            <a:r>
              <a:rPr lang="it-IT" sz="1800" dirty="0">
                <a:solidFill>
                  <a:schemeClr val="tx1"/>
                </a:solidFill>
              </a:rPr>
              <a:t> </a:t>
            </a:r>
            <a:r>
              <a:rPr lang="it-IT" sz="1800" dirty="0" err="1">
                <a:solidFill>
                  <a:schemeClr val="tx1"/>
                </a:solidFill>
              </a:rPr>
              <a:t>involved</a:t>
            </a:r>
            <a:r>
              <a:rPr lang="it-IT" sz="1800" dirty="0">
                <a:solidFill>
                  <a:schemeClr val="tx1"/>
                </a:solidFill>
              </a:rPr>
              <a:t> in </a:t>
            </a:r>
            <a:r>
              <a:rPr lang="it-IT" sz="1800" dirty="0">
                <a:solidFill>
                  <a:schemeClr val="tx1"/>
                </a:solidFill>
                <a:highlight>
                  <a:srgbClr val="FFFFFF"/>
                </a:highlight>
              </a:rPr>
              <a:t>national </a:t>
            </a:r>
            <a:r>
              <a:rPr lang="it-IT" sz="1800" dirty="0" err="1">
                <a:solidFill>
                  <a:schemeClr val="tx1"/>
                </a:solidFill>
                <a:highlight>
                  <a:srgbClr val="FFFFFF"/>
                </a:highlight>
              </a:rPr>
              <a:t>initiatives</a:t>
            </a:r>
            <a:r>
              <a:rPr lang="it-IT" sz="1800" dirty="0">
                <a:solidFill>
                  <a:schemeClr val="tx1"/>
                </a:solidFill>
              </a:rPr>
              <a:t> on a </a:t>
            </a:r>
            <a:r>
              <a:rPr lang="it-IT" sz="1800" dirty="0" err="1">
                <a:solidFill>
                  <a:schemeClr val="tx1"/>
                </a:solidFill>
              </a:rPr>
              <a:t>regional</a:t>
            </a:r>
            <a:r>
              <a:rPr lang="it-IT" sz="1800" dirty="0">
                <a:solidFill>
                  <a:schemeClr val="tx1"/>
                </a:solidFill>
              </a:rPr>
              <a:t> </a:t>
            </a:r>
            <a:r>
              <a:rPr lang="it-IT" sz="1800" dirty="0" err="1">
                <a:solidFill>
                  <a:schemeClr val="tx1"/>
                </a:solidFill>
              </a:rPr>
              <a:t>basis</a:t>
            </a:r>
            <a:endParaRPr lang="it-IT" dirty="0">
              <a:solidFill>
                <a:schemeClr val="tx1"/>
              </a:solidFill>
              <a:ea typeface="Calibri"/>
              <a:cs typeface="Calibri"/>
            </a:endParaRPr>
          </a:p>
          <a:p>
            <a:pPr>
              <a:spcBef>
                <a:spcPts val="600"/>
              </a:spcBef>
              <a:buBlip>
                <a:blip r:embed="rId2">
                  <a:extLst>
                    <a:ext uri="{96DAC541-7B7A-43D3-8B79-37D633B846F1}">
                      <asvg:svgBlip xmlns:asvg="http://schemas.microsoft.com/office/drawing/2016/SVG/main" r:embed="rId3"/>
                    </a:ext>
                  </a:extLst>
                </a:blip>
              </a:buBlip>
            </a:pPr>
            <a:r>
              <a:rPr lang="it-IT" sz="1800" dirty="0">
                <a:solidFill>
                  <a:schemeClr val="tx1"/>
                </a:solidFill>
              </a:rPr>
              <a:t>  Indire </a:t>
            </a:r>
            <a:r>
              <a:rPr lang="it-IT" sz="1800" dirty="0" err="1">
                <a:solidFill>
                  <a:schemeClr val="tx1"/>
                </a:solidFill>
              </a:rPr>
              <a:t>organized</a:t>
            </a:r>
            <a:r>
              <a:rPr lang="it-IT" sz="1800" dirty="0">
                <a:solidFill>
                  <a:schemeClr val="tx1"/>
                </a:solidFill>
              </a:rPr>
              <a:t> </a:t>
            </a:r>
            <a:r>
              <a:rPr lang="it-IT" sz="1800" b="1" dirty="0">
                <a:solidFill>
                  <a:schemeClr val="tx1"/>
                </a:solidFill>
              </a:rPr>
              <a:t>3 national events </a:t>
            </a:r>
            <a:r>
              <a:rPr lang="it-IT" sz="1800" dirty="0">
                <a:solidFill>
                  <a:schemeClr val="tx1"/>
                </a:solidFill>
              </a:rPr>
              <a:t>(Turin, Trieste and Bologna)</a:t>
            </a:r>
            <a:endParaRPr lang="it-IT" sz="1800" dirty="0">
              <a:solidFill>
                <a:schemeClr val="tx1"/>
              </a:solidFill>
              <a:ea typeface="Calibri"/>
              <a:cs typeface="Calibri"/>
            </a:endParaRPr>
          </a:p>
        </p:txBody>
      </p:sp>
    </p:spTree>
    <p:extLst>
      <p:ext uri="{BB962C8B-B14F-4D97-AF65-F5344CB8AC3E}">
        <p14:creationId xmlns:p14="http://schemas.microsoft.com/office/powerpoint/2010/main" val="77995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Nessuna descrizione della foto disponibile.">
            <a:extLst>
              <a:ext uri="{FF2B5EF4-FFF2-40B4-BE49-F238E27FC236}">
                <a16:creationId xmlns:a16="http://schemas.microsoft.com/office/drawing/2014/main" id="{98DF4F46-90ED-B138-17C2-6A741297B1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771" y="1166613"/>
            <a:ext cx="4872358" cy="3249743"/>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Nessuna descrizione della foto disponibile.">
            <a:extLst>
              <a:ext uri="{FF2B5EF4-FFF2-40B4-BE49-F238E27FC236}">
                <a16:creationId xmlns:a16="http://schemas.microsoft.com/office/drawing/2014/main" id="{1E4CAEB7-F271-2BB3-90B6-7246F6C3E7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684" y="2791484"/>
            <a:ext cx="4872358" cy="3249743"/>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a16="http://schemas.microsoft.com/office/drawing/2014/main" id="{D0204310-1186-E892-6F74-62126FB3E33B}"/>
              </a:ext>
            </a:extLst>
          </p:cNvPr>
          <p:cNvSpPr txBox="1"/>
          <p:nvPr/>
        </p:nvSpPr>
        <p:spPr>
          <a:xfrm>
            <a:off x="5932507" y="1173788"/>
            <a:ext cx="4178535"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b="1" i="0" dirty="0">
                <a:solidFill>
                  <a:srgbClr val="212529"/>
                </a:solidFill>
                <a:effectLst/>
              </a:rPr>
              <a:t>Turin - </a:t>
            </a:r>
            <a:r>
              <a:rPr lang="en-US" i="0" dirty="0">
                <a:solidFill>
                  <a:srgbClr val="212529"/>
                </a:solidFill>
                <a:effectLst/>
              </a:rPr>
              <a:t>The event represents the first meeting of the PEACE Project </a:t>
            </a:r>
            <a:r>
              <a:rPr lang="en-US" b="0" i="0" dirty="0">
                <a:solidFill>
                  <a:srgbClr val="212529"/>
                </a:solidFill>
                <a:effectLst/>
              </a:rPr>
              <a:t>focused on one of the transversal priorities of the Erasmus+ </a:t>
            </a:r>
            <a:r>
              <a:rPr lang="en-US" b="0" i="0" dirty="0" err="1">
                <a:solidFill>
                  <a:srgbClr val="212529"/>
                </a:solidFill>
                <a:effectLst/>
              </a:rPr>
              <a:t>Programme</a:t>
            </a:r>
            <a:r>
              <a:rPr lang="en-US" b="0" i="0" dirty="0">
                <a:solidFill>
                  <a:srgbClr val="212529"/>
                </a:solidFill>
                <a:effectLst/>
              </a:rPr>
              <a:t>: </a:t>
            </a:r>
            <a:r>
              <a:rPr lang="en-US" b="1" i="0" dirty="0">
                <a:solidFill>
                  <a:srgbClr val="212529"/>
                </a:solidFill>
                <a:effectLst/>
              </a:rPr>
              <a:t>civic participation</a:t>
            </a:r>
            <a:r>
              <a:rPr lang="en-US" b="0" i="0" dirty="0">
                <a:solidFill>
                  <a:srgbClr val="212529"/>
                </a:solidFill>
                <a:effectLst/>
              </a:rPr>
              <a:t>.</a:t>
            </a:r>
            <a:endParaRPr lang="en-US" dirty="0"/>
          </a:p>
        </p:txBody>
      </p:sp>
    </p:spTree>
    <p:extLst>
      <p:ext uri="{BB962C8B-B14F-4D97-AF65-F5344CB8AC3E}">
        <p14:creationId xmlns:p14="http://schemas.microsoft.com/office/powerpoint/2010/main" val="3767803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a:extLst>
              <a:ext uri="{FF2B5EF4-FFF2-40B4-BE49-F238E27FC236}">
                <a16:creationId xmlns:a16="http://schemas.microsoft.com/office/drawing/2014/main" id="{F6A10BC7-84CB-6B6E-E57F-1024AC28FE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128" y="2203825"/>
            <a:ext cx="6308136" cy="344976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1">
            <a:extLst>
              <a:ext uri="{FF2B5EF4-FFF2-40B4-BE49-F238E27FC236}">
                <a16:creationId xmlns:a16="http://schemas.microsoft.com/office/drawing/2014/main" id="{C0FF8729-9222-452C-440A-A7B377DCDECD}"/>
              </a:ext>
            </a:extLst>
          </p:cNvPr>
          <p:cNvSpPr>
            <a:spLocks noChangeArrowheads="1"/>
          </p:cNvSpPr>
          <p:nvPr/>
        </p:nvSpPr>
        <p:spPr bwMode="auto">
          <a:xfrm>
            <a:off x="6634264" y="2203825"/>
            <a:ext cx="5117525" cy="3449763"/>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108000" tIns="108000" rIns="108000" bIns="10800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1F1F1F"/>
                </a:solidFill>
                <a:effectLst/>
              </a:rPr>
              <a:t>Bologna</a:t>
            </a:r>
            <a:r>
              <a:rPr kumimoji="0" lang="en-US" altLang="en-US" sz="2100" b="0" i="0" u="none" strike="noStrike" cap="none" normalizeH="0" baseline="0" dirty="0">
                <a:ln>
                  <a:noFill/>
                </a:ln>
                <a:solidFill>
                  <a:srgbClr val="1F1F1F"/>
                </a:solidFill>
                <a:effectLst/>
              </a:rPr>
              <a:t>- the objective</a:t>
            </a:r>
            <a:r>
              <a:rPr lang="en-US" altLang="en-US" sz="2100" dirty="0">
                <a:solidFill>
                  <a:srgbClr val="1F1F1F"/>
                </a:solidFill>
              </a:rPr>
              <a:t> of the event was</a:t>
            </a:r>
            <a:r>
              <a:rPr kumimoji="0" lang="en-US" altLang="en-US" sz="2100" b="0" i="0" u="none" strike="noStrike" cap="none" normalizeH="0" baseline="0" dirty="0">
                <a:ln>
                  <a:noFill/>
                </a:ln>
                <a:solidFill>
                  <a:srgbClr val="1F1F1F"/>
                </a:solidFill>
                <a:effectLst/>
              </a:rPr>
              <a:t> identifying and sharing projects, experiences and tools to strengthen participation and the feeling of European citizenship in the context of the mobility experiences of the </a:t>
            </a:r>
            <a:r>
              <a:rPr kumimoji="0" lang="en-US" altLang="en-US" sz="2100" b="0" i="0" u="none" strike="noStrike" cap="none" normalizeH="0" baseline="0" dirty="0" err="1">
                <a:ln>
                  <a:noFill/>
                </a:ln>
                <a:solidFill>
                  <a:srgbClr val="1F1F1F"/>
                </a:solidFill>
                <a:effectLst/>
              </a:rPr>
              <a:t>Programme</a:t>
            </a:r>
            <a:r>
              <a:rPr kumimoji="0" lang="en-US" altLang="en-US" sz="2100" b="0" i="0" u="none" strike="noStrike" cap="none" normalizeH="0" baseline="0" dirty="0">
                <a:ln>
                  <a:noFill/>
                </a:ln>
                <a:solidFill>
                  <a:srgbClr val="1F1F1F"/>
                </a:solidFill>
                <a:effectLst/>
              </a:rPr>
              <a:t>, the participation of educational and training institutions in the projects of the Erasmus+ Program and the sharing of good practices </a:t>
            </a:r>
            <a:endParaRPr kumimoji="0" lang="en-US" altLang="en-US" sz="1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5044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2119A076-8112-9BFB-940D-6FB5F07D1602}"/>
              </a:ext>
            </a:extLst>
          </p:cNvPr>
          <p:cNvPicPr>
            <a:picLocks noChangeAspect="1"/>
          </p:cNvPicPr>
          <p:nvPr/>
        </p:nvPicPr>
        <p:blipFill>
          <a:blip r:embed="rId2"/>
          <a:srcRect l="39062" t="17222" r="40000" b="61944"/>
          <a:stretch/>
        </p:blipFill>
        <p:spPr>
          <a:xfrm>
            <a:off x="2496701" y="2190751"/>
            <a:ext cx="3369564" cy="1885950"/>
          </a:xfrm>
          <a:prstGeom prst="rect">
            <a:avLst/>
          </a:prstGeom>
        </p:spPr>
      </p:pic>
      <p:pic>
        <p:nvPicPr>
          <p:cNvPr id="9" name="Immagine 8">
            <a:extLst>
              <a:ext uri="{FF2B5EF4-FFF2-40B4-BE49-F238E27FC236}">
                <a16:creationId xmlns:a16="http://schemas.microsoft.com/office/drawing/2014/main" id="{0CCAF5D4-0D48-7DB6-5C0E-A149DA064C29}"/>
              </a:ext>
            </a:extLst>
          </p:cNvPr>
          <p:cNvPicPr>
            <a:picLocks noChangeAspect="1"/>
          </p:cNvPicPr>
          <p:nvPr/>
        </p:nvPicPr>
        <p:blipFill>
          <a:blip r:embed="rId3"/>
          <a:srcRect l="61094" t="18056" r="18125" b="62222"/>
          <a:stretch/>
        </p:blipFill>
        <p:spPr>
          <a:xfrm>
            <a:off x="6412259" y="2190751"/>
            <a:ext cx="3283040" cy="1885950"/>
          </a:xfrm>
          <a:prstGeom prst="rect">
            <a:avLst/>
          </a:prstGeom>
        </p:spPr>
      </p:pic>
      <p:pic>
        <p:nvPicPr>
          <p:cNvPr id="11" name="Immagine 10">
            <a:extLst>
              <a:ext uri="{FF2B5EF4-FFF2-40B4-BE49-F238E27FC236}">
                <a16:creationId xmlns:a16="http://schemas.microsoft.com/office/drawing/2014/main" id="{F7B10A11-F071-6A4E-F457-F61BBA8AF399}"/>
              </a:ext>
            </a:extLst>
          </p:cNvPr>
          <p:cNvPicPr>
            <a:picLocks noChangeAspect="1"/>
          </p:cNvPicPr>
          <p:nvPr/>
        </p:nvPicPr>
        <p:blipFill>
          <a:blip r:embed="rId4"/>
          <a:srcRect l="17187" t="41065" r="61875" b="40000"/>
          <a:stretch/>
        </p:blipFill>
        <p:spPr>
          <a:xfrm>
            <a:off x="811919" y="4267199"/>
            <a:ext cx="3369564" cy="1780475"/>
          </a:xfrm>
          <a:prstGeom prst="rect">
            <a:avLst/>
          </a:prstGeom>
        </p:spPr>
      </p:pic>
      <p:pic>
        <p:nvPicPr>
          <p:cNvPr id="13" name="Immagine 12">
            <a:extLst>
              <a:ext uri="{FF2B5EF4-FFF2-40B4-BE49-F238E27FC236}">
                <a16:creationId xmlns:a16="http://schemas.microsoft.com/office/drawing/2014/main" id="{785617BC-D0D8-B929-6CDC-760359744C71}"/>
              </a:ext>
            </a:extLst>
          </p:cNvPr>
          <p:cNvPicPr>
            <a:picLocks noChangeAspect="1"/>
          </p:cNvPicPr>
          <p:nvPr/>
        </p:nvPicPr>
        <p:blipFill>
          <a:blip r:embed="rId5"/>
          <a:srcRect l="38906" t="38611" r="40156" b="39167"/>
          <a:stretch/>
        </p:blipFill>
        <p:spPr>
          <a:xfrm>
            <a:off x="4286250" y="4152900"/>
            <a:ext cx="3369564" cy="1960024"/>
          </a:xfrm>
          <a:prstGeom prst="rect">
            <a:avLst/>
          </a:prstGeom>
        </p:spPr>
      </p:pic>
      <p:pic>
        <p:nvPicPr>
          <p:cNvPr id="15" name="Immagine 14">
            <a:extLst>
              <a:ext uri="{FF2B5EF4-FFF2-40B4-BE49-F238E27FC236}">
                <a16:creationId xmlns:a16="http://schemas.microsoft.com/office/drawing/2014/main" id="{19BCCBB6-456D-0910-C148-6A6B442D28D6}"/>
              </a:ext>
            </a:extLst>
          </p:cNvPr>
          <p:cNvPicPr>
            <a:picLocks noChangeAspect="1"/>
          </p:cNvPicPr>
          <p:nvPr/>
        </p:nvPicPr>
        <p:blipFill>
          <a:blip r:embed="rId6"/>
          <a:srcRect l="61094" t="41065" r="17813" b="40833"/>
          <a:stretch/>
        </p:blipFill>
        <p:spPr>
          <a:xfrm>
            <a:off x="7826113" y="4242674"/>
            <a:ext cx="3415978" cy="1805000"/>
          </a:xfrm>
          <a:prstGeom prst="rect">
            <a:avLst/>
          </a:prstGeom>
        </p:spPr>
      </p:pic>
      <p:sp>
        <p:nvSpPr>
          <p:cNvPr id="16" name="Titolo 15">
            <a:extLst>
              <a:ext uri="{FF2B5EF4-FFF2-40B4-BE49-F238E27FC236}">
                <a16:creationId xmlns:a16="http://schemas.microsoft.com/office/drawing/2014/main" id="{658272EC-2319-E7C2-B3B7-9E07D41B9D7E}"/>
              </a:ext>
            </a:extLst>
          </p:cNvPr>
          <p:cNvSpPr>
            <a:spLocks noGrp="1"/>
          </p:cNvSpPr>
          <p:nvPr>
            <p:ph type="title"/>
          </p:nvPr>
        </p:nvSpPr>
        <p:spPr>
          <a:xfrm>
            <a:off x="838200" y="769939"/>
            <a:ext cx="10515600" cy="1325563"/>
          </a:xfrm>
        </p:spPr>
        <p:txBody>
          <a:bodyPr>
            <a:normAutofit/>
          </a:bodyPr>
          <a:lstStyle/>
          <a:p>
            <a:r>
              <a:rPr lang="it-IT" sz="4000" dirty="0">
                <a:solidFill>
                  <a:schemeClr val="tx2">
                    <a:lumMod val="75000"/>
                    <a:lumOff val="25000"/>
                  </a:schemeClr>
                </a:solidFill>
              </a:rPr>
              <a:t>PEACE </a:t>
            </a:r>
            <a:r>
              <a:rPr lang="it-IT" sz="4000" dirty="0" err="1">
                <a:solidFill>
                  <a:schemeClr val="tx2">
                    <a:lumMod val="75000"/>
                    <a:lumOff val="25000"/>
                  </a:schemeClr>
                </a:solidFill>
              </a:rPr>
              <a:t>Objectives</a:t>
            </a:r>
            <a:endParaRPr lang="en-US" sz="4000" dirty="0">
              <a:solidFill>
                <a:schemeClr val="tx2">
                  <a:lumMod val="75000"/>
                  <a:lumOff val="25000"/>
                </a:schemeClr>
              </a:solidFill>
            </a:endParaRPr>
          </a:p>
        </p:txBody>
      </p:sp>
    </p:spTree>
    <p:extLst>
      <p:ext uri="{BB962C8B-B14F-4D97-AF65-F5344CB8AC3E}">
        <p14:creationId xmlns:p14="http://schemas.microsoft.com/office/powerpoint/2010/main" val="7249960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a:extLst>
              <a:ext uri="{FF2B5EF4-FFF2-40B4-BE49-F238E27FC236}">
                <a16:creationId xmlns:a16="http://schemas.microsoft.com/office/drawing/2014/main" id="{47D99C27-C011-369B-319D-8E60E208C3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106" y="863600"/>
            <a:ext cx="6448213" cy="48361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B09ACA8-AB00-4B75-7F43-39736EE1381C}"/>
              </a:ext>
            </a:extLst>
          </p:cNvPr>
          <p:cNvSpPr>
            <a:spLocks noChangeArrowheads="1"/>
          </p:cNvSpPr>
          <p:nvPr/>
        </p:nvSpPr>
        <p:spPr bwMode="auto">
          <a:xfrm>
            <a:off x="5043042" y="4282339"/>
            <a:ext cx="6718852" cy="1833936"/>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108000" tIns="108000" rIns="108000" bIns="10800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1F1F1F"/>
                </a:solidFill>
                <a:effectLst/>
              </a:rPr>
              <a:t>Trieste- </a:t>
            </a:r>
            <a:r>
              <a:rPr kumimoji="0" lang="en-US" altLang="en-US" sz="2100" b="0" i="0" u="none" strike="noStrike" cap="none" normalizeH="0" baseline="0" dirty="0">
                <a:ln>
                  <a:noFill/>
                </a:ln>
                <a:solidFill>
                  <a:srgbClr val="1F1F1F"/>
                </a:solidFill>
                <a:effectLst/>
              </a:rPr>
              <a:t>The schools of the region of all levels were invited to the two days in Trieste, but also the international relations offices of higher education institutions, as well as third sector bodies and associations, which participate in EDA-Adult Education</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902393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6E79DE-49DA-9BE5-D732-A19C152020E3}"/>
              </a:ext>
            </a:extLst>
          </p:cNvPr>
          <p:cNvSpPr>
            <a:spLocks noGrp="1"/>
          </p:cNvSpPr>
          <p:nvPr>
            <p:ph type="title"/>
          </p:nvPr>
        </p:nvSpPr>
        <p:spPr>
          <a:xfrm>
            <a:off x="708025" y="1890713"/>
            <a:ext cx="10515600" cy="2852737"/>
          </a:xfrm>
        </p:spPr>
        <p:txBody>
          <a:bodyPr/>
          <a:lstStyle/>
          <a:p>
            <a:pPr algn="ctr"/>
            <a:br>
              <a:rPr lang="it-IT" sz="3600" i="1" dirty="0">
                <a:solidFill>
                  <a:schemeClr val="tx2">
                    <a:lumMod val="75000"/>
                    <a:lumOff val="25000"/>
                  </a:schemeClr>
                </a:solidFill>
                <a:latin typeface="+mn-lt"/>
              </a:rPr>
            </a:br>
            <a:r>
              <a:rPr lang="it-IT" sz="3600" i="1" dirty="0" err="1">
                <a:solidFill>
                  <a:schemeClr val="tx2">
                    <a:lumMod val="75000"/>
                    <a:lumOff val="25000"/>
                  </a:schemeClr>
                </a:solidFill>
                <a:latin typeface="+mn-lt"/>
              </a:rPr>
              <a:t>next</a:t>
            </a:r>
            <a:r>
              <a:rPr lang="it-IT" sz="3600" i="1" dirty="0">
                <a:solidFill>
                  <a:schemeClr val="tx2">
                    <a:lumMod val="75000"/>
                    <a:lumOff val="25000"/>
                  </a:schemeClr>
                </a:solidFill>
                <a:latin typeface="+mn-lt"/>
              </a:rPr>
              <a:t> </a:t>
            </a:r>
            <a:r>
              <a:rPr lang="it-IT" sz="3600" i="1" dirty="0" err="1">
                <a:solidFill>
                  <a:schemeClr val="tx2">
                    <a:lumMod val="75000"/>
                    <a:lumOff val="25000"/>
                  </a:schemeClr>
                </a:solidFill>
                <a:latin typeface="+mn-lt"/>
              </a:rPr>
              <a:t>phase</a:t>
            </a:r>
            <a:r>
              <a:rPr lang="it-IT" sz="3600" i="1" dirty="0">
                <a:solidFill>
                  <a:schemeClr val="tx2">
                    <a:lumMod val="75000"/>
                    <a:lumOff val="25000"/>
                  </a:schemeClr>
                </a:solidFill>
                <a:latin typeface="+mn-lt"/>
              </a:rPr>
              <a:t>: </a:t>
            </a:r>
            <a:r>
              <a:rPr lang="it-IT" dirty="0">
                <a:solidFill>
                  <a:schemeClr val="tx2">
                    <a:lumMod val="75000"/>
                    <a:lumOff val="25000"/>
                  </a:schemeClr>
                </a:solidFill>
                <a:latin typeface="+mn-lt"/>
              </a:rPr>
              <a:t>PEACE +</a:t>
            </a:r>
            <a:br>
              <a:rPr lang="it-IT" dirty="0">
                <a:solidFill>
                  <a:schemeClr val="tx2">
                    <a:lumMod val="75000"/>
                    <a:lumOff val="25000"/>
                  </a:schemeClr>
                </a:solidFill>
                <a:latin typeface="+mn-lt"/>
              </a:rPr>
            </a:br>
            <a:endParaRPr lang="en-US" dirty="0">
              <a:solidFill>
                <a:schemeClr val="tx2">
                  <a:lumMod val="75000"/>
                  <a:lumOff val="25000"/>
                </a:schemeClr>
              </a:solidFill>
              <a:latin typeface="+mn-lt"/>
            </a:endParaRPr>
          </a:p>
        </p:txBody>
      </p:sp>
    </p:spTree>
    <p:extLst>
      <p:ext uri="{BB962C8B-B14F-4D97-AF65-F5344CB8AC3E}">
        <p14:creationId xmlns:p14="http://schemas.microsoft.com/office/powerpoint/2010/main" val="3678476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958CD5D-8462-C19C-1143-A2E44707C3BB}"/>
              </a:ext>
            </a:extLst>
          </p:cNvPr>
          <p:cNvSpPr>
            <a:spLocks noGrp="1"/>
          </p:cNvSpPr>
          <p:nvPr>
            <p:ph type="title"/>
          </p:nvPr>
        </p:nvSpPr>
        <p:spPr>
          <a:xfrm>
            <a:off x="717581" y="641256"/>
            <a:ext cx="10515600" cy="1325563"/>
          </a:xfrm>
        </p:spPr>
        <p:txBody>
          <a:bodyPr>
            <a:normAutofit/>
          </a:bodyPr>
          <a:lstStyle/>
          <a:p>
            <a:r>
              <a:rPr lang="it-IT" sz="4000" dirty="0" err="1">
                <a:solidFill>
                  <a:schemeClr val="tx2">
                    <a:lumMod val="75000"/>
                    <a:lumOff val="25000"/>
                  </a:schemeClr>
                </a:solidFill>
              </a:rPr>
              <a:t>Main</a:t>
            </a:r>
            <a:r>
              <a:rPr lang="it-IT" sz="4000" dirty="0">
                <a:solidFill>
                  <a:schemeClr val="tx2">
                    <a:lumMod val="75000"/>
                    <a:lumOff val="25000"/>
                  </a:schemeClr>
                </a:solidFill>
              </a:rPr>
              <a:t> </a:t>
            </a:r>
            <a:r>
              <a:rPr lang="it-IT" sz="4000" dirty="0" err="1">
                <a:solidFill>
                  <a:schemeClr val="tx2">
                    <a:lumMod val="75000"/>
                    <a:lumOff val="25000"/>
                  </a:schemeClr>
                </a:solidFill>
              </a:rPr>
              <a:t>thematic</a:t>
            </a:r>
            <a:endParaRPr lang="en-US" sz="4000" dirty="0">
              <a:solidFill>
                <a:schemeClr val="tx2">
                  <a:lumMod val="75000"/>
                  <a:lumOff val="25000"/>
                </a:schemeClr>
              </a:solidFill>
            </a:endParaRPr>
          </a:p>
        </p:txBody>
      </p:sp>
      <p:sp>
        <p:nvSpPr>
          <p:cNvPr id="4" name="CasellaDiTesto 3">
            <a:extLst>
              <a:ext uri="{FF2B5EF4-FFF2-40B4-BE49-F238E27FC236}">
                <a16:creationId xmlns:a16="http://schemas.microsoft.com/office/drawing/2014/main" id="{0C934FB0-EA76-F6C2-DD21-F681F541EDAE}"/>
              </a:ext>
            </a:extLst>
          </p:cNvPr>
          <p:cNvSpPr txBox="1"/>
          <p:nvPr/>
        </p:nvSpPr>
        <p:spPr>
          <a:xfrm>
            <a:off x="723240" y="2662050"/>
            <a:ext cx="5298539" cy="1477328"/>
          </a:xfrm>
          <a:custGeom>
            <a:avLst/>
            <a:gdLst>
              <a:gd name="connsiteX0" fmla="*/ 0 w 5298539"/>
              <a:gd name="connsiteY0" fmla="*/ 0 h 1477328"/>
              <a:gd name="connsiteX1" fmla="*/ 5298539 w 5298539"/>
              <a:gd name="connsiteY1" fmla="*/ 0 h 1477328"/>
              <a:gd name="connsiteX2" fmla="*/ 5298539 w 5298539"/>
              <a:gd name="connsiteY2" fmla="*/ 1477328 h 1477328"/>
              <a:gd name="connsiteX3" fmla="*/ 0 w 5298539"/>
              <a:gd name="connsiteY3" fmla="*/ 1477328 h 1477328"/>
              <a:gd name="connsiteX4" fmla="*/ 0 w 5298539"/>
              <a:gd name="connsiteY4" fmla="*/ 0 h 147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8539" h="1477328" fill="none" extrusionOk="0">
                <a:moveTo>
                  <a:pt x="0" y="0"/>
                </a:moveTo>
                <a:cubicBezTo>
                  <a:pt x="2095680" y="142880"/>
                  <a:pt x="2735310" y="46234"/>
                  <a:pt x="5298539" y="0"/>
                </a:cubicBezTo>
                <a:cubicBezTo>
                  <a:pt x="5407843" y="427964"/>
                  <a:pt x="5191011" y="1039702"/>
                  <a:pt x="5298539" y="1477328"/>
                </a:cubicBezTo>
                <a:cubicBezTo>
                  <a:pt x="3725199" y="1577699"/>
                  <a:pt x="850437" y="1599636"/>
                  <a:pt x="0" y="1477328"/>
                </a:cubicBezTo>
                <a:cubicBezTo>
                  <a:pt x="46461" y="1179414"/>
                  <a:pt x="91100" y="461940"/>
                  <a:pt x="0" y="0"/>
                </a:cubicBezTo>
                <a:close/>
              </a:path>
              <a:path w="5298539" h="1477328" stroke="0" extrusionOk="0">
                <a:moveTo>
                  <a:pt x="0" y="0"/>
                </a:moveTo>
                <a:cubicBezTo>
                  <a:pt x="1865861" y="-18040"/>
                  <a:pt x="3007355" y="-59285"/>
                  <a:pt x="5298539" y="0"/>
                </a:cubicBezTo>
                <a:cubicBezTo>
                  <a:pt x="5352057" y="521043"/>
                  <a:pt x="5392521" y="1112712"/>
                  <a:pt x="5298539" y="1477328"/>
                </a:cubicBezTo>
                <a:cubicBezTo>
                  <a:pt x="4470526" y="1384891"/>
                  <a:pt x="2139233" y="1313286"/>
                  <a:pt x="0" y="1477328"/>
                </a:cubicBezTo>
                <a:cubicBezTo>
                  <a:pt x="-63894" y="1206015"/>
                  <a:pt x="-33644" y="180446"/>
                  <a:pt x="0" y="0"/>
                </a:cubicBezTo>
                <a:close/>
              </a:path>
            </a:pathLst>
          </a:custGeom>
          <a:ln>
            <a:extLst>
              <a:ext uri="{C807C97D-BFC1-408E-A445-0C87EB9F89A2}">
                <ask:lineSketchStyleProps xmlns:ask="http://schemas.microsoft.com/office/drawing/2018/sketchyshapes" sd="3423275383">
                  <a:prstGeom prst="rect">
                    <a:avLst/>
                  </a:prstGeom>
                  <ask:type>
                    <ask:lineSketchCurved/>
                  </ask:type>
                </ask:lineSketchStyleProps>
              </a:ext>
            </a:extLst>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it-IT" b="1" dirty="0"/>
              <a:t>PEACE </a:t>
            </a:r>
          </a:p>
          <a:p>
            <a:pPr algn="ctr"/>
            <a:endParaRPr lang="it-IT" b="1" dirty="0"/>
          </a:p>
          <a:p>
            <a:pPr algn="ctr"/>
            <a:r>
              <a:rPr lang="it-IT" b="1" dirty="0" err="1"/>
              <a:t>civic</a:t>
            </a:r>
            <a:r>
              <a:rPr lang="it-IT" b="1" dirty="0"/>
              <a:t> </a:t>
            </a:r>
            <a:r>
              <a:rPr lang="it-IT" b="1" dirty="0" err="1"/>
              <a:t>participation</a:t>
            </a:r>
            <a:r>
              <a:rPr lang="it-IT" b="1" dirty="0"/>
              <a:t> </a:t>
            </a:r>
            <a:r>
              <a:rPr lang="it-IT" dirty="0"/>
              <a:t>and a </a:t>
            </a:r>
            <a:r>
              <a:rPr lang="it-IT" b="1" dirty="0" err="1"/>
              <a:t>sense</a:t>
            </a:r>
            <a:r>
              <a:rPr lang="it-IT" b="1" dirty="0"/>
              <a:t> of </a:t>
            </a:r>
            <a:r>
              <a:rPr lang="it-IT" b="1" dirty="0" err="1"/>
              <a:t>belonging</a:t>
            </a:r>
            <a:r>
              <a:rPr lang="it-IT" b="1" dirty="0"/>
              <a:t> </a:t>
            </a:r>
            <a:r>
              <a:rPr lang="it-IT" dirty="0"/>
              <a:t>to the </a:t>
            </a:r>
            <a:r>
              <a:rPr lang="it-IT" dirty="0" err="1"/>
              <a:t>European</a:t>
            </a:r>
            <a:r>
              <a:rPr lang="it-IT" dirty="0"/>
              <a:t> Union</a:t>
            </a:r>
          </a:p>
          <a:p>
            <a:pPr algn="ctr"/>
            <a:endParaRPr lang="en-US" dirty="0"/>
          </a:p>
        </p:txBody>
      </p:sp>
      <p:sp>
        <p:nvSpPr>
          <p:cNvPr id="6" name="CasellaDiTesto 5">
            <a:extLst>
              <a:ext uri="{FF2B5EF4-FFF2-40B4-BE49-F238E27FC236}">
                <a16:creationId xmlns:a16="http://schemas.microsoft.com/office/drawing/2014/main" id="{EBD24AF1-7B49-C2AF-938E-41FEC5D5D13D}"/>
              </a:ext>
            </a:extLst>
          </p:cNvPr>
          <p:cNvSpPr txBox="1"/>
          <p:nvPr/>
        </p:nvSpPr>
        <p:spPr>
          <a:xfrm>
            <a:off x="6242081" y="2662050"/>
            <a:ext cx="5298539" cy="1477328"/>
          </a:xfrm>
          <a:custGeom>
            <a:avLst/>
            <a:gdLst>
              <a:gd name="connsiteX0" fmla="*/ 0 w 5298539"/>
              <a:gd name="connsiteY0" fmla="*/ 0 h 1477328"/>
              <a:gd name="connsiteX1" fmla="*/ 5298539 w 5298539"/>
              <a:gd name="connsiteY1" fmla="*/ 0 h 1477328"/>
              <a:gd name="connsiteX2" fmla="*/ 5298539 w 5298539"/>
              <a:gd name="connsiteY2" fmla="*/ 1477328 h 1477328"/>
              <a:gd name="connsiteX3" fmla="*/ 0 w 5298539"/>
              <a:gd name="connsiteY3" fmla="*/ 1477328 h 1477328"/>
              <a:gd name="connsiteX4" fmla="*/ 0 w 5298539"/>
              <a:gd name="connsiteY4" fmla="*/ 0 h 147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8539" h="1477328" fill="none" extrusionOk="0">
                <a:moveTo>
                  <a:pt x="0" y="0"/>
                </a:moveTo>
                <a:cubicBezTo>
                  <a:pt x="1102394" y="-152175"/>
                  <a:pt x="3387885" y="-68338"/>
                  <a:pt x="5298539" y="0"/>
                </a:cubicBezTo>
                <a:cubicBezTo>
                  <a:pt x="5290182" y="181768"/>
                  <a:pt x="5280469" y="834766"/>
                  <a:pt x="5298539" y="1477328"/>
                </a:cubicBezTo>
                <a:cubicBezTo>
                  <a:pt x="3631752" y="1621551"/>
                  <a:pt x="2045683" y="1511281"/>
                  <a:pt x="0" y="1477328"/>
                </a:cubicBezTo>
                <a:cubicBezTo>
                  <a:pt x="-44172" y="884755"/>
                  <a:pt x="93200" y="558189"/>
                  <a:pt x="0" y="0"/>
                </a:cubicBezTo>
                <a:close/>
              </a:path>
              <a:path w="5298539" h="1477328" stroke="0" extrusionOk="0">
                <a:moveTo>
                  <a:pt x="0" y="0"/>
                </a:moveTo>
                <a:cubicBezTo>
                  <a:pt x="576472" y="25499"/>
                  <a:pt x="2654536" y="-78324"/>
                  <a:pt x="5298539" y="0"/>
                </a:cubicBezTo>
                <a:cubicBezTo>
                  <a:pt x="5305284" y="312665"/>
                  <a:pt x="5414275" y="1241851"/>
                  <a:pt x="5298539" y="1477328"/>
                </a:cubicBezTo>
                <a:cubicBezTo>
                  <a:pt x="4000682" y="1459565"/>
                  <a:pt x="2037110" y="1318385"/>
                  <a:pt x="0" y="1477328"/>
                </a:cubicBezTo>
                <a:cubicBezTo>
                  <a:pt x="119647" y="929385"/>
                  <a:pt x="-109821" y="487645"/>
                  <a:pt x="0" y="0"/>
                </a:cubicBezTo>
                <a:close/>
              </a:path>
            </a:pathLst>
          </a:custGeom>
          <a:ln>
            <a:solidFill>
              <a:schemeClr val="accent6">
                <a:lumMod val="60000"/>
                <a:lumOff val="40000"/>
              </a:schemeClr>
            </a:solidFill>
            <a:extLst>
              <a:ext uri="{C807C97D-BFC1-408E-A445-0C87EB9F89A2}">
                <ask:lineSketchStyleProps xmlns:ask="http://schemas.microsoft.com/office/drawing/2018/sketchyshapes" sd="3841337057">
                  <a:prstGeom prst="rect">
                    <a:avLst/>
                  </a:prstGeom>
                  <ask:type>
                    <ask:lineSketchCurved/>
                  </ask:type>
                </ask:lineSketchStyleProps>
              </a:ext>
            </a:extLst>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it-IT" b="1" dirty="0"/>
              <a:t>PEACE +</a:t>
            </a:r>
          </a:p>
          <a:p>
            <a:pPr algn="ctr"/>
            <a:endParaRPr lang="it-IT" b="1" dirty="0"/>
          </a:p>
          <a:p>
            <a:pPr algn="ctr"/>
            <a:r>
              <a:rPr lang="en-US" b="1" dirty="0"/>
              <a:t>shared values </a:t>
            </a:r>
            <a:r>
              <a:rPr lang="en-US" dirty="0"/>
              <a:t>of democracy, cooperation, solidarity, equality, sustainability, </a:t>
            </a:r>
          </a:p>
          <a:p>
            <a:pPr algn="ctr"/>
            <a:r>
              <a:rPr lang="en-US" dirty="0"/>
              <a:t>economic unity of the European Union</a:t>
            </a:r>
          </a:p>
        </p:txBody>
      </p:sp>
    </p:spTree>
    <p:extLst>
      <p:ext uri="{BB962C8B-B14F-4D97-AF65-F5344CB8AC3E}">
        <p14:creationId xmlns:p14="http://schemas.microsoft.com/office/powerpoint/2010/main" val="1600191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443993F-4977-C435-AFE0-830252372169}"/>
              </a:ext>
            </a:extLst>
          </p:cNvPr>
          <p:cNvSpPr>
            <a:spLocks noGrp="1"/>
          </p:cNvSpPr>
          <p:nvPr>
            <p:ph type="title"/>
          </p:nvPr>
        </p:nvSpPr>
        <p:spPr>
          <a:xfrm>
            <a:off x="547585" y="908762"/>
            <a:ext cx="10515600" cy="1325563"/>
          </a:xfrm>
        </p:spPr>
        <p:txBody>
          <a:bodyPr>
            <a:normAutofit/>
          </a:bodyPr>
          <a:lstStyle/>
          <a:p>
            <a:r>
              <a:rPr lang="en-US" sz="3600" dirty="0">
                <a:solidFill>
                  <a:schemeClr val="tx2">
                    <a:lumMod val="75000"/>
                    <a:lumOff val="25000"/>
                  </a:schemeClr>
                </a:solidFill>
              </a:rPr>
              <a:t>PEACE + Strategic Goals</a:t>
            </a:r>
          </a:p>
        </p:txBody>
      </p:sp>
      <p:sp>
        <p:nvSpPr>
          <p:cNvPr id="3" name="Segnaposto contenuto 2">
            <a:extLst>
              <a:ext uri="{FF2B5EF4-FFF2-40B4-BE49-F238E27FC236}">
                <a16:creationId xmlns:a16="http://schemas.microsoft.com/office/drawing/2014/main" id="{08C9EF27-65B2-A4FD-511A-67816D7C5778}"/>
              </a:ext>
            </a:extLst>
          </p:cNvPr>
          <p:cNvSpPr>
            <a:spLocks noGrp="1"/>
          </p:cNvSpPr>
          <p:nvPr>
            <p:ph sz="half" idx="1"/>
          </p:nvPr>
        </p:nvSpPr>
        <p:spPr>
          <a:xfrm>
            <a:off x="311115" y="2234325"/>
            <a:ext cx="3617068" cy="4351338"/>
          </a:xfrm>
        </p:spPr>
        <p:txBody>
          <a:bodyPr>
            <a:normAutofit/>
          </a:bodyPr>
          <a:lstStyle/>
          <a:p>
            <a:pPr marL="0" indent="0" algn="ctr">
              <a:buNone/>
            </a:pPr>
            <a:r>
              <a:rPr lang="en-US" sz="1600" b="1" dirty="0"/>
              <a:t>Develop and integrate networks </a:t>
            </a:r>
            <a:r>
              <a:rPr lang="en-US" sz="1600" dirty="0"/>
              <a:t>of Erasmus+ actors internationally in order to disseminate the theme and integrate the networks</a:t>
            </a:r>
          </a:p>
        </p:txBody>
      </p:sp>
      <p:sp>
        <p:nvSpPr>
          <p:cNvPr id="7" name="Segnaposto contenuto 2">
            <a:extLst>
              <a:ext uri="{FF2B5EF4-FFF2-40B4-BE49-F238E27FC236}">
                <a16:creationId xmlns:a16="http://schemas.microsoft.com/office/drawing/2014/main" id="{76EA9A19-4728-98E0-59C0-B43A09A50984}"/>
              </a:ext>
            </a:extLst>
          </p:cNvPr>
          <p:cNvSpPr txBox="1">
            <a:spLocks/>
          </p:cNvSpPr>
          <p:nvPr/>
        </p:nvSpPr>
        <p:spPr>
          <a:xfrm>
            <a:off x="4071773" y="2244725"/>
            <a:ext cx="361706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dirty="0"/>
              <a:t>Increase the number of </a:t>
            </a:r>
            <a:r>
              <a:rPr lang="en-US" sz="1600" b="1" dirty="0"/>
              <a:t>communication, training, and dissemination activities </a:t>
            </a:r>
            <a:r>
              <a:rPr lang="en-US" sz="1600" dirty="0"/>
              <a:t>on the territory to reach the greatest number of citizens</a:t>
            </a:r>
          </a:p>
        </p:txBody>
      </p:sp>
      <p:sp>
        <p:nvSpPr>
          <p:cNvPr id="8" name="Segnaposto contenuto 2">
            <a:extLst>
              <a:ext uri="{FF2B5EF4-FFF2-40B4-BE49-F238E27FC236}">
                <a16:creationId xmlns:a16="http://schemas.microsoft.com/office/drawing/2014/main" id="{F975BF37-37B2-9D46-8975-905CAC78E214}"/>
              </a:ext>
            </a:extLst>
          </p:cNvPr>
          <p:cNvSpPr txBox="1">
            <a:spLocks/>
          </p:cNvSpPr>
          <p:nvPr/>
        </p:nvSpPr>
        <p:spPr>
          <a:xfrm>
            <a:off x="7935980" y="2234325"/>
            <a:ext cx="361706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600" dirty="0"/>
              <a:t>Continue </a:t>
            </a:r>
            <a:r>
              <a:rPr lang="en-US" sz="1600" b="1" dirty="0"/>
              <a:t>research activities </a:t>
            </a:r>
            <a:r>
              <a:rPr lang="en-US" sz="1600" dirty="0"/>
              <a:t>on the various topics related to civic engagement to appropriately direct messages and content to different groups of beneficiaries</a:t>
            </a:r>
            <a:endParaRPr lang="en-US" sz="2400" dirty="0"/>
          </a:p>
        </p:txBody>
      </p:sp>
      <p:pic>
        <p:nvPicPr>
          <p:cNvPr id="3074" name="Picture 2" descr="How Research Gate Academic Platform was important for you to build up your  academic life up to the current state | ResearchGate">
            <a:extLst>
              <a:ext uri="{FF2B5EF4-FFF2-40B4-BE49-F238E27FC236}">
                <a16:creationId xmlns:a16="http://schemas.microsoft.com/office/drawing/2014/main" id="{D550AD87-DB54-59DD-A556-7FD1320DAF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7636" y="3573575"/>
            <a:ext cx="2495549" cy="169363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issemination &amp; Communication – GAPP JOINT ACTION">
            <a:extLst>
              <a:ext uri="{FF2B5EF4-FFF2-40B4-BE49-F238E27FC236}">
                <a16:creationId xmlns:a16="http://schemas.microsoft.com/office/drawing/2014/main" id="{91CFB71B-962D-6F5F-1955-B3A416D473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6635" y="3790950"/>
            <a:ext cx="2857500" cy="16002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751.200 Networking Illustrazioni stock, grafiche vettoriali royalty-free e  clip art - iStock | Rete, Connection, Team">
            <a:extLst>
              <a:ext uri="{FF2B5EF4-FFF2-40B4-BE49-F238E27FC236}">
                <a16:creationId xmlns:a16="http://schemas.microsoft.com/office/drawing/2014/main" id="{D4F5984A-6DA1-E30A-4BAD-71D0D352BB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926" y="3650375"/>
            <a:ext cx="2589897" cy="1519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0244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30A3D72-24F5-9EBB-5C89-B370FE70A484}"/>
              </a:ext>
            </a:extLst>
          </p:cNvPr>
          <p:cNvSpPr>
            <a:spLocks noGrp="1"/>
          </p:cNvSpPr>
          <p:nvPr>
            <p:ph type="title"/>
          </p:nvPr>
        </p:nvSpPr>
        <p:spPr>
          <a:xfrm>
            <a:off x="904875" y="654476"/>
            <a:ext cx="10515600" cy="1325563"/>
          </a:xfrm>
        </p:spPr>
        <p:txBody>
          <a:bodyPr>
            <a:normAutofit/>
          </a:bodyPr>
          <a:lstStyle/>
          <a:p>
            <a:r>
              <a:rPr lang="it-IT" sz="4000" dirty="0">
                <a:solidFill>
                  <a:schemeClr val="tx2">
                    <a:lumMod val="75000"/>
                    <a:lumOff val="25000"/>
                  </a:schemeClr>
                </a:solidFill>
              </a:rPr>
              <a:t>Partners</a:t>
            </a:r>
            <a:endParaRPr lang="en-US" sz="4000" dirty="0">
              <a:solidFill>
                <a:schemeClr val="tx2">
                  <a:lumMod val="75000"/>
                  <a:lumOff val="25000"/>
                </a:schemeClr>
              </a:solidFill>
            </a:endParaRPr>
          </a:p>
        </p:txBody>
      </p:sp>
      <p:sp>
        <p:nvSpPr>
          <p:cNvPr id="3" name="Titolo 1">
            <a:extLst>
              <a:ext uri="{FF2B5EF4-FFF2-40B4-BE49-F238E27FC236}">
                <a16:creationId xmlns:a16="http://schemas.microsoft.com/office/drawing/2014/main" id="{0A10F4A0-9356-5803-6692-2BFF4E474B48}"/>
              </a:ext>
            </a:extLst>
          </p:cNvPr>
          <p:cNvSpPr txBox="1">
            <a:spLocks/>
          </p:cNvSpPr>
          <p:nvPr/>
        </p:nvSpPr>
        <p:spPr>
          <a:xfrm>
            <a:off x="6191778" y="2763030"/>
            <a:ext cx="3863738" cy="34404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it-IT" sz="1400" dirty="0">
                <a:latin typeface="+mn-lt"/>
              </a:rPr>
              <a:t>Austria</a:t>
            </a:r>
            <a:br>
              <a:rPr lang="it-IT" sz="1400" dirty="0">
                <a:latin typeface="+mn-lt"/>
              </a:rPr>
            </a:br>
            <a:r>
              <a:rPr lang="it-IT" sz="1400" dirty="0">
                <a:latin typeface="+mn-lt"/>
              </a:rPr>
              <a:t>Estonia </a:t>
            </a:r>
            <a:br>
              <a:rPr lang="it-IT" sz="1400" dirty="0">
                <a:latin typeface="+mn-lt"/>
              </a:rPr>
            </a:br>
            <a:r>
              <a:rPr lang="it-IT" sz="1400" dirty="0" err="1">
                <a:latin typeface="+mn-lt"/>
              </a:rPr>
              <a:t>Estonia</a:t>
            </a:r>
            <a:r>
              <a:rPr lang="it-IT" sz="1400" dirty="0">
                <a:latin typeface="+mn-lt"/>
              </a:rPr>
              <a:t> (SALTO </a:t>
            </a:r>
            <a:r>
              <a:rPr lang="it-IT" sz="1400" dirty="0" err="1">
                <a:latin typeface="+mn-lt"/>
              </a:rPr>
              <a:t>Participation</a:t>
            </a:r>
            <a:r>
              <a:rPr lang="it-IT" sz="1400" dirty="0">
                <a:latin typeface="+mn-lt"/>
              </a:rPr>
              <a:t>)</a:t>
            </a:r>
            <a:br>
              <a:rPr lang="it-IT" sz="1400" dirty="0">
                <a:latin typeface="+mn-lt"/>
              </a:rPr>
            </a:br>
            <a:r>
              <a:rPr lang="it-IT" sz="1400" dirty="0" err="1">
                <a:latin typeface="+mn-lt"/>
              </a:rPr>
              <a:t>Greece</a:t>
            </a:r>
            <a:br>
              <a:rPr lang="it-IT" sz="1400" dirty="0">
                <a:latin typeface="+mn-lt"/>
              </a:rPr>
            </a:br>
            <a:r>
              <a:rPr lang="it-IT" sz="1400" dirty="0" err="1">
                <a:latin typeface="+mn-lt"/>
              </a:rPr>
              <a:t>Hungary</a:t>
            </a:r>
            <a:br>
              <a:rPr lang="it-IT" sz="1400" dirty="0">
                <a:latin typeface="+mn-lt"/>
              </a:rPr>
            </a:br>
            <a:r>
              <a:rPr lang="it-IT" sz="1400" dirty="0" err="1">
                <a:latin typeface="+mn-lt"/>
              </a:rPr>
              <a:t>Italy</a:t>
            </a:r>
            <a:r>
              <a:rPr lang="it-IT" sz="1400" dirty="0">
                <a:latin typeface="+mn-lt"/>
              </a:rPr>
              <a:t> (INAPP)</a:t>
            </a:r>
            <a:br>
              <a:rPr lang="it-IT" sz="1400" dirty="0">
                <a:latin typeface="+mn-lt"/>
              </a:rPr>
            </a:br>
            <a:r>
              <a:rPr lang="it-IT" sz="1400" dirty="0">
                <a:latin typeface="+mn-lt"/>
              </a:rPr>
              <a:t>Latvia</a:t>
            </a:r>
            <a:br>
              <a:rPr lang="it-IT" sz="1400" dirty="0">
                <a:latin typeface="+mn-lt"/>
              </a:rPr>
            </a:br>
            <a:r>
              <a:rPr lang="it-IT" sz="1400" dirty="0">
                <a:latin typeface="+mn-lt"/>
              </a:rPr>
              <a:t>Lithuania</a:t>
            </a:r>
            <a:br>
              <a:rPr lang="it-IT" sz="1400" dirty="0">
                <a:latin typeface="+mn-lt"/>
              </a:rPr>
            </a:br>
            <a:r>
              <a:rPr lang="it-IT" sz="1400" dirty="0">
                <a:latin typeface="+mn-lt"/>
              </a:rPr>
              <a:t>Luxemburg</a:t>
            </a:r>
            <a:br>
              <a:rPr lang="it-IT" sz="1400" dirty="0">
                <a:latin typeface="+mn-lt"/>
              </a:rPr>
            </a:br>
            <a:r>
              <a:rPr lang="it-IT" sz="1400" dirty="0">
                <a:latin typeface="+mn-lt"/>
              </a:rPr>
              <a:t>North Macedonia</a:t>
            </a:r>
            <a:br>
              <a:rPr lang="it-IT" sz="1400" dirty="0">
                <a:latin typeface="+mn-lt"/>
              </a:rPr>
            </a:br>
            <a:r>
              <a:rPr lang="it-IT" sz="1400" dirty="0">
                <a:latin typeface="+mn-lt"/>
              </a:rPr>
              <a:t>Republic of Serbia</a:t>
            </a:r>
            <a:br>
              <a:rPr lang="it-IT" sz="1400" dirty="0">
                <a:latin typeface="+mn-lt"/>
              </a:rPr>
            </a:br>
            <a:r>
              <a:rPr lang="it-IT" sz="1400" dirty="0">
                <a:latin typeface="+mn-lt"/>
              </a:rPr>
              <a:t>Slovenia</a:t>
            </a:r>
          </a:p>
        </p:txBody>
      </p:sp>
      <p:sp>
        <p:nvSpPr>
          <p:cNvPr id="4" name="CasellaDiTesto 3">
            <a:extLst>
              <a:ext uri="{FF2B5EF4-FFF2-40B4-BE49-F238E27FC236}">
                <a16:creationId xmlns:a16="http://schemas.microsoft.com/office/drawing/2014/main" id="{2A626D2C-E4C3-FD65-9364-C40E02BC6BAD}"/>
              </a:ext>
            </a:extLst>
          </p:cNvPr>
          <p:cNvSpPr txBox="1"/>
          <p:nvPr/>
        </p:nvSpPr>
        <p:spPr>
          <a:xfrm>
            <a:off x="6015563" y="2046715"/>
            <a:ext cx="2628374" cy="461665"/>
          </a:xfrm>
          <a:prstGeom prst="rect">
            <a:avLst/>
          </a:prstGeom>
          <a:noFill/>
        </p:spPr>
        <p:txBody>
          <a:bodyPr wrap="square">
            <a:spAutoFit/>
          </a:bodyPr>
          <a:lstStyle/>
          <a:p>
            <a:pPr algn="ctr"/>
            <a:r>
              <a:rPr lang="it-IT" sz="2400" b="1" kern="0" dirty="0">
                <a:solidFill>
                  <a:srgbClr val="002060"/>
                </a:solidFill>
              </a:rPr>
              <a:t>New </a:t>
            </a:r>
            <a:r>
              <a:rPr lang="it-IT" sz="2400" b="1" kern="0" dirty="0" err="1">
                <a:solidFill>
                  <a:srgbClr val="002060"/>
                </a:solidFill>
              </a:rPr>
              <a:t>NAs</a:t>
            </a:r>
            <a:endParaRPr lang="it-IT" sz="2400" b="1" kern="0" dirty="0">
              <a:solidFill>
                <a:srgbClr val="002060"/>
              </a:solidFill>
            </a:endParaRPr>
          </a:p>
        </p:txBody>
      </p:sp>
      <p:sp>
        <p:nvSpPr>
          <p:cNvPr id="5" name="Titolo 1">
            <a:extLst>
              <a:ext uri="{FF2B5EF4-FFF2-40B4-BE49-F238E27FC236}">
                <a16:creationId xmlns:a16="http://schemas.microsoft.com/office/drawing/2014/main" id="{D6C6A469-50F2-3273-5044-006BAC6C7020}"/>
              </a:ext>
            </a:extLst>
          </p:cNvPr>
          <p:cNvSpPr txBox="1">
            <a:spLocks/>
          </p:cNvSpPr>
          <p:nvPr/>
        </p:nvSpPr>
        <p:spPr>
          <a:xfrm>
            <a:off x="2496075" y="2652713"/>
            <a:ext cx="2733149" cy="344049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30000"/>
              </a:lnSpc>
            </a:pPr>
            <a:r>
              <a:rPr lang="it-IT" sz="1400" dirty="0" err="1">
                <a:latin typeface="+mn-lt"/>
              </a:rPr>
              <a:t>Belgium</a:t>
            </a:r>
            <a:endParaRPr lang="it-IT" sz="1400" dirty="0">
              <a:latin typeface="+mn-lt"/>
            </a:endParaRPr>
          </a:p>
          <a:p>
            <a:pPr>
              <a:lnSpc>
                <a:spcPct val="130000"/>
              </a:lnSpc>
            </a:pPr>
            <a:r>
              <a:rPr lang="it-IT" sz="1400" dirty="0" err="1">
                <a:latin typeface="+mn-lt"/>
              </a:rPr>
              <a:t>Czech</a:t>
            </a:r>
            <a:r>
              <a:rPr lang="it-IT" sz="1400" dirty="0">
                <a:latin typeface="+mn-lt"/>
              </a:rPr>
              <a:t> Republic</a:t>
            </a:r>
          </a:p>
          <a:p>
            <a:pPr>
              <a:lnSpc>
                <a:spcPct val="130000"/>
              </a:lnSpc>
            </a:pPr>
            <a:r>
              <a:rPr lang="it-IT" sz="1400" dirty="0">
                <a:latin typeface="+mn-lt"/>
              </a:rPr>
              <a:t>France</a:t>
            </a:r>
          </a:p>
          <a:p>
            <a:pPr>
              <a:lnSpc>
                <a:spcPct val="130000"/>
              </a:lnSpc>
            </a:pPr>
            <a:r>
              <a:rPr lang="it-IT" sz="1400" dirty="0">
                <a:latin typeface="+mn-lt"/>
              </a:rPr>
              <a:t>Germany (BIBB)</a:t>
            </a:r>
          </a:p>
          <a:p>
            <a:pPr>
              <a:lnSpc>
                <a:spcPct val="130000"/>
              </a:lnSpc>
            </a:pPr>
            <a:r>
              <a:rPr lang="it-IT" sz="1400" dirty="0" err="1">
                <a:latin typeface="+mn-lt"/>
              </a:rPr>
              <a:t>Ireland</a:t>
            </a:r>
            <a:endParaRPr lang="it-IT" sz="1400" dirty="0">
              <a:latin typeface="+mn-lt"/>
            </a:endParaRPr>
          </a:p>
          <a:p>
            <a:pPr>
              <a:lnSpc>
                <a:spcPct val="130000"/>
              </a:lnSpc>
            </a:pPr>
            <a:r>
              <a:rPr lang="it-IT" sz="1400" dirty="0">
                <a:latin typeface="+mn-lt"/>
              </a:rPr>
              <a:t>Latvia</a:t>
            </a:r>
          </a:p>
          <a:p>
            <a:pPr>
              <a:lnSpc>
                <a:spcPct val="130000"/>
              </a:lnSpc>
            </a:pPr>
            <a:r>
              <a:rPr lang="it-IT" sz="1400" dirty="0">
                <a:latin typeface="+mn-lt"/>
              </a:rPr>
              <a:t>Portugal</a:t>
            </a:r>
          </a:p>
          <a:p>
            <a:pPr>
              <a:lnSpc>
                <a:spcPct val="130000"/>
              </a:lnSpc>
            </a:pPr>
            <a:r>
              <a:rPr lang="it-IT" sz="1400" dirty="0">
                <a:latin typeface="+mn-lt"/>
              </a:rPr>
              <a:t>Romania</a:t>
            </a:r>
          </a:p>
          <a:p>
            <a:pPr>
              <a:lnSpc>
                <a:spcPct val="130000"/>
              </a:lnSpc>
            </a:pPr>
            <a:r>
              <a:rPr lang="it-IT" sz="1400" dirty="0" err="1">
                <a:latin typeface="+mn-lt"/>
              </a:rPr>
              <a:t>Spain</a:t>
            </a:r>
            <a:endParaRPr lang="it-IT" sz="1400" dirty="0">
              <a:latin typeface="+mn-lt"/>
            </a:endParaRPr>
          </a:p>
          <a:p>
            <a:pPr>
              <a:lnSpc>
                <a:spcPct val="130000"/>
              </a:lnSpc>
            </a:pPr>
            <a:r>
              <a:rPr lang="it-IT" sz="1400" dirty="0" err="1">
                <a:latin typeface="+mn-lt"/>
              </a:rPr>
              <a:t>Sweden</a:t>
            </a:r>
            <a:endParaRPr lang="it-IT" sz="1400" dirty="0">
              <a:latin typeface="+mn-lt"/>
            </a:endParaRPr>
          </a:p>
        </p:txBody>
      </p:sp>
      <p:sp>
        <p:nvSpPr>
          <p:cNvPr id="6" name="CasellaDiTesto 5">
            <a:extLst>
              <a:ext uri="{FF2B5EF4-FFF2-40B4-BE49-F238E27FC236}">
                <a16:creationId xmlns:a16="http://schemas.microsoft.com/office/drawing/2014/main" id="{8041D481-1817-AE51-C981-C7D88765556A}"/>
              </a:ext>
            </a:extLst>
          </p:cNvPr>
          <p:cNvSpPr txBox="1"/>
          <p:nvPr/>
        </p:nvSpPr>
        <p:spPr>
          <a:xfrm>
            <a:off x="2048400" y="2012216"/>
            <a:ext cx="2999849" cy="830997"/>
          </a:xfrm>
          <a:prstGeom prst="rect">
            <a:avLst/>
          </a:prstGeom>
          <a:noFill/>
        </p:spPr>
        <p:txBody>
          <a:bodyPr wrap="square">
            <a:spAutoFit/>
          </a:bodyPr>
          <a:lstStyle/>
          <a:p>
            <a:pPr algn="ctr"/>
            <a:r>
              <a:rPr lang="it-IT" sz="2400" b="1" kern="0" dirty="0" err="1">
                <a:solidFill>
                  <a:srgbClr val="002060"/>
                </a:solidFill>
              </a:rPr>
              <a:t>Current</a:t>
            </a:r>
            <a:r>
              <a:rPr lang="it-IT" sz="2400" b="1" kern="0" dirty="0">
                <a:solidFill>
                  <a:srgbClr val="002060"/>
                </a:solidFill>
              </a:rPr>
              <a:t> NA in PEACE</a:t>
            </a:r>
          </a:p>
        </p:txBody>
      </p:sp>
      <p:sp>
        <p:nvSpPr>
          <p:cNvPr id="7" name="Rettangolo 6">
            <a:extLst>
              <a:ext uri="{FF2B5EF4-FFF2-40B4-BE49-F238E27FC236}">
                <a16:creationId xmlns:a16="http://schemas.microsoft.com/office/drawing/2014/main" id="{0EEC7DBA-DB78-391D-EDCF-065AF144779C}"/>
              </a:ext>
            </a:extLst>
          </p:cNvPr>
          <p:cNvSpPr/>
          <p:nvPr/>
        </p:nvSpPr>
        <p:spPr>
          <a:xfrm>
            <a:off x="2315100" y="2012216"/>
            <a:ext cx="2733149" cy="4271491"/>
          </a:xfrm>
          <a:prstGeom prst="rect">
            <a:avLst/>
          </a:prstGeom>
          <a:noFill/>
          <a:ln>
            <a:solidFill>
              <a:srgbClr val="215F9A"/>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ttangolo 7">
            <a:extLst>
              <a:ext uri="{FF2B5EF4-FFF2-40B4-BE49-F238E27FC236}">
                <a16:creationId xmlns:a16="http://schemas.microsoft.com/office/drawing/2014/main" id="{96D72DD3-F37D-F5E2-1CEE-A5D969C30E5B}"/>
              </a:ext>
            </a:extLst>
          </p:cNvPr>
          <p:cNvSpPr/>
          <p:nvPr/>
        </p:nvSpPr>
        <p:spPr>
          <a:xfrm>
            <a:off x="6010803" y="2012216"/>
            <a:ext cx="2733149" cy="4271491"/>
          </a:xfrm>
          <a:prstGeom prst="rect">
            <a:avLst/>
          </a:prstGeom>
          <a:noFill/>
          <a:ln>
            <a:solidFill>
              <a:srgbClr val="215F9A"/>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0926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78FFD2-3F6A-C296-1E0D-15BCC8401728}"/>
              </a:ext>
            </a:extLst>
          </p:cNvPr>
          <p:cNvSpPr>
            <a:spLocks noGrp="1"/>
          </p:cNvSpPr>
          <p:nvPr>
            <p:ph type="title"/>
          </p:nvPr>
        </p:nvSpPr>
        <p:spPr>
          <a:xfrm>
            <a:off x="663102" y="3214992"/>
            <a:ext cx="10515600" cy="1325563"/>
          </a:xfrm>
        </p:spPr>
        <p:txBody>
          <a:bodyPr>
            <a:noAutofit/>
          </a:bodyPr>
          <a:lstStyle/>
          <a:p>
            <a:pPr algn="ctr"/>
            <a:r>
              <a:rPr lang="en-US" sz="3200" i="1" dirty="0">
                <a:solidFill>
                  <a:srgbClr val="215F9A"/>
                </a:solidFill>
              </a:rPr>
              <a:t>Be part of the change,</a:t>
            </a:r>
            <a:br>
              <a:rPr lang="en-US" sz="3200" i="1" dirty="0">
                <a:solidFill>
                  <a:srgbClr val="215F9A"/>
                </a:solidFill>
              </a:rPr>
            </a:br>
            <a:r>
              <a:rPr lang="en-US" sz="3200" i="1" dirty="0">
                <a:solidFill>
                  <a:srgbClr val="215F9A"/>
                </a:solidFill>
              </a:rPr>
              <a:t>your NA could be the next to inspire and lead! </a:t>
            </a:r>
            <a:br>
              <a:rPr lang="en-US" sz="3200" i="1" dirty="0">
                <a:solidFill>
                  <a:srgbClr val="215F9A"/>
                </a:solidFill>
              </a:rPr>
            </a:br>
            <a:br>
              <a:rPr lang="en-US" sz="3200" i="1" dirty="0">
                <a:solidFill>
                  <a:srgbClr val="215F9A"/>
                </a:solidFill>
              </a:rPr>
            </a:br>
            <a:r>
              <a:rPr lang="en-US" sz="3200" i="1" dirty="0">
                <a:solidFill>
                  <a:srgbClr val="215F9A"/>
                </a:solidFill>
              </a:rPr>
              <a:t>Through organizing events and dissemination activities, you can shape the future, spark collaboration, and share knowledge that drives innovation across the network. </a:t>
            </a:r>
            <a:br>
              <a:rPr lang="en-US" sz="3200" i="1" dirty="0">
                <a:solidFill>
                  <a:srgbClr val="215F9A"/>
                </a:solidFill>
              </a:rPr>
            </a:br>
            <a:br>
              <a:rPr lang="en-US" sz="3200" i="1" dirty="0">
                <a:solidFill>
                  <a:srgbClr val="215F9A"/>
                </a:solidFill>
              </a:rPr>
            </a:br>
            <a:r>
              <a:rPr lang="en-US" sz="3200" i="1" dirty="0">
                <a:solidFill>
                  <a:srgbClr val="215F9A"/>
                </a:solidFill>
              </a:rPr>
              <a:t>The impact starts with you!</a:t>
            </a:r>
          </a:p>
        </p:txBody>
      </p:sp>
    </p:spTree>
    <p:extLst>
      <p:ext uri="{BB962C8B-B14F-4D97-AF65-F5344CB8AC3E}">
        <p14:creationId xmlns:p14="http://schemas.microsoft.com/office/powerpoint/2010/main" val="1141743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D338485-43C0-216E-BBDE-A44DB4B0238F}"/>
              </a:ext>
            </a:extLst>
          </p:cNvPr>
          <p:cNvSpPr>
            <a:spLocks noGrp="1"/>
          </p:cNvSpPr>
          <p:nvPr>
            <p:ph type="title"/>
          </p:nvPr>
        </p:nvSpPr>
        <p:spPr/>
        <p:txBody>
          <a:bodyPr>
            <a:normAutofit/>
          </a:bodyPr>
          <a:lstStyle/>
          <a:p>
            <a:r>
              <a:rPr lang="it-IT" sz="3600" i="1" dirty="0">
                <a:solidFill>
                  <a:schemeClr val="tx2">
                    <a:lumMod val="75000"/>
                    <a:lumOff val="25000"/>
                  </a:schemeClr>
                </a:solidFill>
              </a:rPr>
              <a:t>See </a:t>
            </a:r>
            <a:r>
              <a:rPr lang="it-IT" sz="3600" i="1" dirty="0" err="1">
                <a:solidFill>
                  <a:schemeClr val="tx2">
                    <a:lumMod val="75000"/>
                    <a:lumOff val="25000"/>
                  </a:schemeClr>
                </a:solidFill>
              </a:rPr>
              <a:t>you</a:t>
            </a:r>
            <a:r>
              <a:rPr lang="it-IT" sz="3600" i="1" dirty="0">
                <a:solidFill>
                  <a:schemeClr val="tx2">
                    <a:lumMod val="75000"/>
                    <a:lumOff val="25000"/>
                  </a:schemeClr>
                </a:solidFill>
              </a:rPr>
              <a:t> in Rome, </a:t>
            </a:r>
            <a:r>
              <a:rPr lang="it-IT" sz="3600" i="1" dirty="0" err="1">
                <a:solidFill>
                  <a:schemeClr val="tx2">
                    <a:lumMod val="75000"/>
                    <a:lumOff val="25000"/>
                  </a:schemeClr>
                </a:solidFill>
              </a:rPr>
              <a:t>December</a:t>
            </a:r>
            <a:r>
              <a:rPr lang="it-IT" sz="3600" i="1" dirty="0">
                <a:solidFill>
                  <a:schemeClr val="tx2">
                    <a:lumMod val="75000"/>
                    <a:lumOff val="25000"/>
                  </a:schemeClr>
                </a:solidFill>
              </a:rPr>
              <a:t> 9-10th</a:t>
            </a:r>
            <a:br>
              <a:rPr lang="it-IT" sz="2800" i="1" dirty="0">
                <a:solidFill>
                  <a:schemeClr val="tx2">
                    <a:lumMod val="75000"/>
                    <a:lumOff val="25000"/>
                  </a:schemeClr>
                </a:solidFill>
              </a:rPr>
            </a:br>
            <a:br>
              <a:rPr lang="it-IT" sz="4000" dirty="0">
                <a:solidFill>
                  <a:schemeClr val="tx2">
                    <a:lumMod val="75000"/>
                    <a:lumOff val="25000"/>
                  </a:schemeClr>
                </a:solidFill>
              </a:rPr>
            </a:br>
            <a:endParaRPr lang="en-US" sz="4000" dirty="0">
              <a:solidFill>
                <a:schemeClr val="tx2">
                  <a:lumMod val="75000"/>
                  <a:lumOff val="25000"/>
                </a:schemeClr>
              </a:solidFill>
            </a:endParaRPr>
          </a:p>
        </p:txBody>
      </p:sp>
      <p:sp>
        <p:nvSpPr>
          <p:cNvPr id="3" name="Segnaposto testo 2">
            <a:extLst>
              <a:ext uri="{FF2B5EF4-FFF2-40B4-BE49-F238E27FC236}">
                <a16:creationId xmlns:a16="http://schemas.microsoft.com/office/drawing/2014/main" id="{18918D47-B91D-DD15-1CD8-34E3458A7CDF}"/>
              </a:ext>
            </a:extLst>
          </p:cNvPr>
          <p:cNvSpPr>
            <a:spLocks noGrp="1"/>
          </p:cNvSpPr>
          <p:nvPr>
            <p:ph type="body" idx="1"/>
          </p:nvPr>
        </p:nvSpPr>
        <p:spPr/>
        <p:txBody>
          <a:bodyPr/>
          <a:lstStyle/>
          <a:p>
            <a:r>
              <a:rPr lang="it-IT" dirty="0"/>
              <a:t>Sara Pagliai, INDIRE</a:t>
            </a:r>
            <a:endParaRPr lang="en-US" dirty="0"/>
          </a:p>
        </p:txBody>
      </p:sp>
    </p:spTree>
    <p:extLst>
      <p:ext uri="{BB962C8B-B14F-4D97-AF65-F5344CB8AC3E}">
        <p14:creationId xmlns:p14="http://schemas.microsoft.com/office/powerpoint/2010/main" val="1578640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D7ED683E-BA82-F4C6-686F-B129009356D1}"/>
              </a:ext>
            </a:extLst>
          </p:cNvPr>
          <p:cNvPicPr>
            <a:picLocks noChangeAspect="1"/>
          </p:cNvPicPr>
          <p:nvPr/>
        </p:nvPicPr>
        <p:blipFill>
          <a:blip r:embed="rId2"/>
          <a:srcRect l="16538" t="36776" r="15610" b="31048"/>
          <a:stretch/>
        </p:blipFill>
        <p:spPr>
          <a:xfrm>
            <a:off x="821952" y="2667583"/>
            <a:ext cx="11031977" cy="2942642"/>
          </a:xfrm>
          <a:prstGeom prst="rect">
            <a:avLst/>
          </a:prstGeom>
        </p:spPr>
      </p:pic>
      <p:sp>
        <p:nvSpPr>
          <p:cNvPr id="6" name="Rettangolo con angoli arrotondati 5">
            <a:extLst>
              <a:ext uri="{FF2B5EF4-FFF2-40B4-BE49-F238E27FC236}">
                <a16:creationId xmlns:a16="http://schemas.microsoft.com/office/drawing/2014/main" id="{D37EF219-625C-9ADB-01D0-CE153DE94FF8}"/>
              </a:ext>
            </a:extLst>
          </p:cNvPr>
          <p:cNvSpPr/>
          <p:nvPr/>
        </p:nvSpPr>
        <p:spPr>
          <a:xfrm>
            <a:off x="717177" y="4574877"/>
            <a:ext cx="2495550" cy="900112"/>
          </a:xfrm>
          <a:prstGeom prst="roundRect">
            <a:avLst/>
          </a:prstGeom>
          <a:noFill/>
          <a:ln w="57150">
            <a:solidFill>
              <a:srgbClr val="0070C0"/>
            </a:solidFill>
            <a:prstDash val="solid"/>
          </a:ln>
          <a:effectLst>
            <a:glow rad="101600">
              <a:schemeClr val="accent1">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olo 6">
            <a:extLst>
              <a:ext uri="{FF2B5EF4-FFF2-40B4-BE49-F238E27FC236}">
                <a16:creationId xmlns:a16="http://schemas.microsoft.com/office/drawing/2014/main" id="{B7F191B2-C971-C71B-58E9-5E5B18F86FD0}"/>
              </a:ext>
            </a:extLst>
          </p:cNvPr>
          <p:cNvSpPr>
            <a:spLocks noGrp="1"/>
          </p:cNvSpPr>
          <p:nvPr>
            <p:ph type="title"/>
          </p:nvPr>
        </p:nvSpPr>
        <p:spPr>
          <a:xfrm>
            <a:off x="728658" y="717241"/>
            <a:ext cx="10515600" cy="1325563"/>
          </a:xfrm>
        </p:spPr>
        <p:txBody>
          <a:bodyPr>
            <a:normAutofit/>
          </a:bodyPr>
          <a:lstStyle/>
          <a:p>
            <a:r>
              <a:rPr lang="it-IT" sz="4000" dirty="0">
                <a:solidFill>
                  <a:schemeClr val="tx2">
                    <a:lumMod val="75000"/>
                    <a:lumOff val="25000"/>
                  </a:schemeClr>
                </a:solidFill>
              </a:rPr>
              <a:t>PEACE roadmap</a:t>
            </a:r>
            <a:endParaRPr lang="en-US" sz="4000" dirty="0">
              <a:solidFill>
                <a:schemeClr val="tx2">
                  <a:lumMod val="75000"/>
                  <a:lumOff val="25000"/>
                </a:schemeClr>
              </a:solidFill>
            </a:endParaRPr>
          </a:p>
        </p:txBody>
      </p:sp>
    </p:spTree>
    <p:extLst>
      <p:ext uri="{BB962C8B-B14F-4D97-AF65-F5344CB8AC3E}">
        <p14:creationId xmlns:p14="http://schemas.microsoft.com/office/powerpoint/2010/main" val="1518652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BA01A50A-F2DE-3F9E-5CFF-B8240FE746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252" y="808735"/>
            <a:ext cx="7277100" cy="48514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a:extLst>
              <a:ext uri="{FF2B5EF4-FFF2-40B4-BE49-F238E27FC236}">
                <a16:creationId xmlns:a16="http://schemas.microsoft.com/office/drawing/2014/main" id="{0CF245A1-5B51-CA50-35E6-E8B96951A3C7}"/>
              </a:ext>
            </a:extLst>
          </p:cNvPr>
          <p:cNvSpPr>
            <a:spLocks noChangeArrowheads="1"/>
          </p:cNvSpPr>
          <p:nvPr/>
        </p:nvSpPr>
        <p:spPr bwMode="auto">
          <a:xfrm>
            <a:off x="7200246" y="2901137"/>
            <a:ext cx="4663501" cy="3736577"/>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108000" tIns="108000" rIns="108000" bIns="10800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1F1F1F"/>
                </a:solidFill>
                <a:effectLst/>
              </a:rPr>
              <a:t>SCHOOL AMBASSADORS </a:t>
            </a:r>
            <a:r>
              <a:rPr kumimoji="0" lang="en-US" altLang="en-US" sz="2100" b="0" i="0" u="none" strike="noStrike" cap="none" normalizeH="0" baseline="0" dirty="0">
                <a:ln>
                  <a:noFill/>
                </a:ln>
                <a:solidFill>
                  <a:srgbClr val="1F1F1F"/>
                </a:solidFill>
                <a:effectLst/>
              </a:rPr>
              <a:t>managed by RSO (Regional School Office).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100" dirty="0">
              <a:solidFill>
                <a:srgbClr val="1F1F1F"/>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rPr>
              <a:t>The network is made up of </a:t>
            </a:r>
            <a:r>
              <a:rPr kumimoji="0" lang="en-US" altLang="en-US" sz="2100" b="0" i="0" u="none" strike="noStrike" cap="none" normalizeH="0" baseline="0" dirty="0">
                <a:ln>
                  <a:noFill/>
                </a:ln>
                <a:solidFill>
                  <a:srgbClr val="1F1F1F"/>
                </a:solidFill>
                <a:effectLst/>
                <a:highlight>
                  <a:srgbClr val="C0C0C0"/>
                </a:highlight>
              </a:rPr>
              <a:t>teachers, head teachers and school staff </a:t>
            </a:r>
            <a:r>
              <a:rPr kumimoji="0" lang="en-US" altLang="en-US" sz="2100" b="0" i="0" u="none" strike="noStrike" cap="none" normalizeH="0" baseline="0" dirty="0">
                <a:ln>
                  <a:noFill/>
                </a:ln>
                <a:solidFill>
                  <a:srgbClr val="1F1F1F"/>
                </a:solidFill>
                <a:effectLst/>
              </a:rPr>
              <a:t>with the aim of spreading knowledge of the opportunities offered by the Erasmus+ Program and eTwinning at a regional level and promoting the internationalization of schools in the Italian territory.</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4171979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CB4EF960-3706-2239-40CF-E5E6973521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476" y="751745"/>
            <a:ext cx="6837679" cy="456073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2444ECFC-000C-E265-6646-A5A66FE18F98}"/>
              </a:ext>
            </a:extLst>
          </p:cNvPr>
          <p:cNvSpPr>
            <a:spLocks noChangeArrowheads="1"/>
          </p:cNvSpPr>
          <p:nvPr/>
        </p:nvSpPr>
        <p:spPr bwMode="auto">
          <a:xfrm>
            <a:off x="6881780" y="2455203"/>
            <a:ext cx="5145932" cy="4419259"/>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108000" tIns="108000" rIns="108000" bIns="10800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1F1F1F"/>
                </a:solidFill>
                <a:effectLst/>
              </a:rPr>
              <a:t>EDA AMBASSADORS </a:t>
            </a:r>
            <a:r>
              <a:rPr kumimoji="0" lang="en-US" altLang="en-US" sz="2100" b="0" i="0" u="none" strike="noStrike" cap="none" normalizeH="0" baseline="0" dirty="0">
                <a:ln>
                  <a:noFill/>
                </a:ln>
                <a:solidFill>
                  <a:srgbClr val="1F1F1F"/>
                </a:solidFill>
                <a:effectLst/>
              </a:rPr>
              <a:t>managed by the Italian NA - INDIRE</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2100" dirty="0">
              <a:solidFill>
                <a:srgbClr val="1F1F1F"/>
              </a:solidFill>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rPr>
              <a:t>From schools to the third sector, from businesses to the cultural sphere, the Ambassadors hold </a:t>
            </a:r>
            <a:r>
              <a:rPr kumimoji="0" lang="en-US" altLang="en-US" sz="2100" b="1" i="0" u="none" strike="noStrike" cap="none" normalizeH="0" baseline="0" dirty="0">
                <a:ln>
                  <a:noFill/>
                </a:ln>
                <a:solidFill>
                  <a:srgbClr val="1F1F1F"/>
                </a:solidFill>
                <a:effectLst/>
              </a:rPr>
              <a:t>different professional roles</a:t>
            </a:r>
            <a:r>
              <a:rPr kumimoji="0" lang="en-US" altLang="en-US" sz="2100" b="0" i="0" u="none" strike="noStrike" cap="none" normalizeH="0" baseline="0" dirty="0">
                <a:ln>
                  <a:noFill/>
                </a:ln>
                <a:solidFill>
                  <a:srgbClr val="1F1F1F"/>
                </a:solidFill>
                <a:effectLst/>
              </a:rPr>
              <a:t>, united by the experiences carried out in the Erasmus+ context and in the planning of interventions for the EDA, as well as by the intention to become </a:t>
            </a:r>
            <a:r>
              <a:rPr kumimoji="0" lang="en-US" altLang="en-US" sz="2100" b="1" i="0" u="none" strike="noStrike" cap="none" normalizeH="0" baseline="0" dirty="0">
                <a:ln>
                  <a:noFill/>
                </a:ln>
                <a:solidFill>
                  <a:srgbClr val="1F1F1F"/>
                </a:solidFill>
                <a:effectLst/>
              </a:rPr>
              <a:t>promoters in their respective networks</a:t>
            </a:r>
            <a:r>
              <a:rPr kumimoji="0" lang="en-US" altLang="en-US" sz="2100" b="0" i="0" u="none" strike="noStrike" cap="none" normalizeH="0" baseline="0" dirty="0">
                <a:ln>
                  <a:noFill/>
                </a:ln>
                <a:solidFill>
                  <a:srgbClr val="1F1F1F"/>
                </a:solidFill>
                <a:effectLst/>
              </a:rPr>
              <a:t> of contacts and on the territories to which they belong</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841187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The Erasmus+ Ambassadors arrive in the Italian schools – Indire">
            <a:extLst>
              <a:ext uri="{FF2B5EF4-FFF2-40B4-BE49-F238E27FC236}">
                <a16:creationId xmlns:a16="http://schemas.microsoft.com/office/drawing/2014/main" id="{48F7C159-6D3E-32B2-8475-D0C02C8222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960" y="857568"/>
            <a:ext cx="9753600" cy="4391025"/>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a:extLst>
              <a:ext uri="{FF2B5EF4-FFF2-40B4-BE49-F238E27FC236}">
                <a16:creationId xmlns:a16="http://schemas.microsoft.com/office/drawing/2014/main" id="{B7501D01-6BEC-39BB-00F3-AFCCD99E186F}"/>
              </a:ext>
            </a:extLst>
          </p:cNvPr>
          <p:cNvSpPr txBox="1"/>
          <p:nvPr/>
        </p:nvSpPr>
        <p:spPr>
          <a:xfrm>
            <a:off x="5976025" y="4246106"/>
            <a:ext cx="6096000" cy="175432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b="0" i="0" dirty="0">
                <a:solidFill>
                  <a:srgbClr val="222222"/>
                </a:solidFill>
                <a:effectLst/>
              </a:rPr>
              <a:t>Ambassadors are an active part of a regional training plan that includes </a:t>
            </a:r>
            <a:r>
              <a:rPr lang="en-US" b="1" i="0" dirty="0">
                <a:solidFill>
                  <a:srgbClr val="222222"/>
                </a:solidFill>
                <a:effectLst/>
              </a:rPr>
              <a:t>free seminars (online and face-to-face) for teachers and school staff</a:t>
            </a:r>
            <a:r>
              <a:rPr lang="en-US" i="0" dirty="0">
                <a:solidFill>
                  <a:srgbClr val="222222"/>
                </a:solidFill>
                <a:effectLst/>
              </a:rPr>
              <a:t>. </a:t>
            </a:r>
            <a:r>
              <a:rPr lang="en-US" b="0" i="0" dirty="0">
                <a:solidFill>
                  <a:srgbClr val="222222"/>
                </a:solidFill>
                <a:effectLst/>
              </a:rPr>
              <a:t>The meetings are organized by the Erasmus+ School Contact persons of the Regional School Offices, in collaboration with the </a:t>
            </a:r>
            <a:r>
              <a:rPr lang="en-US" b="0" i="0" dirty="0" err="1">
                <a:solidFill>
                  <a:srgbClr val="222222"/>
                </a:solidFill>
                <a:effectLst/>
              </a:rPr>
              <a:t>Indire’s</a:t>
            </a:r>
            <a:r>
              <a:rPr lang="en-US" b="0" i="0" dirty="0">
                <a:solidFill>
                  <a:srgbClr val="222222"/>
                </a:solidFill>
                <a:effectLst/>
              </a:rPr>
              <a:t> Erasmus+ National Agency</a:t>
            </a:r>
            <a:endParaRPr lang="en-US" dirty="0"/>
          </a:p>
        </p:txBody>
      </p:sp>
    </p:spTree>
    <p:extLst>
      <p:ext uri="{BB962C8B-B14F-4D97-AF65-F5344CB8AC3E}">
        <p14:creationId xmlns:p14="http://schemas.microsoft.com/office/powerpoint/2010/main" val="559264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a:extLst>
              <a:ext uri="{FF2B5EF4-FFF2-40B4-BE49-F238E27FC236}">
                <a16:creationId xmlns:a16="http://schemas.microsoft.com/office/drawing/2014/main" id="{3F170AAF-C8C4-841D-3061-6E45390D02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3745" y="1276021"/>
            <a:ext cx="5278434" cy="3519499"/>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a:extLst>
              <a:ext uri="{FF2B5EF4-FFF2-40B4-BE49-F238E27FC236}">
                <a16:creationId xmlns:a16="http://schemas.microsoft.com/office/drawing/2014/main" id="{A6E1BA57-305C-D8CE-CEC6-448DF4E49945}"/>
              </a:ext>
            </a:extLst>
          </p:cNvPr>
          <p:cNvSpPr txBox="1"/>
          <p:nvPr/>
        </p:nvSpPr>
        <p:spPr>
          <a:xfrm>
            <a:off x="7101840" y="3641358"/>
            <a:ext cx="4808829" cy="2434101"/>
          </a:xfrm>
          <a:prstGeom prst="rect">
            <a:avLst/>
          </a:prstGeom>
        </p:spPr>
        <p:style>
          <a:lnRef idx="2">
            <a:schemeClr val="accent1"/>
          </a:lnRef>
          <a:fillRef idx="1">
            <a:schemeClr val="lt1"/>
          </a:fillRef>
          <a:effectRef idx="0">
            <a:schemeClr val="accent1"/>
          </a:effectRef>
          <a:fontRef idx="minor">
            <a:schemeClr val="dk1"/>
          </a:fontRef>
        </p:style>
        <p:txBody>
          <a:bodyPr wrap="square" lIns="108000" tIns="108000" rIns="108000" bIns="108000" rtlCol="0">
            <a:spAutoFit/>
          </a:bodyPr>
          <a:lstStyle/>
          <a:p>
            <a:r>
              <a:rPr lang="it-IT" b="0" i="0" dirty="0">
                <a:solidFill>
                  <a:srgbClr val="212529"/>
                </a:solidFill>
                <a:effectLst/>
              </a:rPr>
              <a:t>O</a:t>
            </a:r>
            <a:r>
              <a:rPr lang="en-US" b="0" i="0" dirty="0" err="1">
                <a:solidFill>
                  <a:srgbClr val="212529"/>
                </a:solidFill>
                <a:effectLst/>
              </a:rPr>
              <a:t>pening</a:t>
            </a:r>
            <a:r>
              <a:rPr lang="en-US" b="0" i="0" dirty="0">
                <a:solidFill>
                  <a:srgbClr val="212529"/>
                </a:solidFill>
                <a:effectLst/>
              </a:rPr>
              <a:t> </a:t>
            </a:r>
            <a:r>
              <a:rPr lang="en-US" i="0" dirty="0">
                <a:solidFill>
                  <a:srgbClr val="212529"/>
                </a:solidFill>
                <a:effectLst/>
              </a:rPr>
              <a:t>ceremony of the Erasmus Generation Meeting 2024 (Seville), organized by </a:t>
            </a:r>
            <a:r>
              <a:rPr lang="en-US" b="1" i="0" dirty="0">
                <a:solidFill>
                  <a:srgbClr val="212529"/>
                </a:solidFill>
                <a:effectLst/>
              </a:rPr>
              <a:t>ESN-Erasmus Student Network </a:t>
            </a:r>
          </a:p>
          <a:p>
            <a:endParaRPr lang="en-US" b="1" dirty="0">
              <a:solidFill>
                <a:srgbClr val="212529"/>
              </a:solidFill>
            </a:endParaRPr>
          </a:p>
          <a:p>
            <a:r>
              <a:rPr lang="en-US" dirty="0"/>
              <a:t>Alumni associations play a key role in fostering alumni involvement and maintaining long-term relationships between graduates and their alma mater</a:t>
            </a:r>
          </a:p>
        </p:txBody>
      </p:sp>
      <p:pic>
        <p:nvPicPr>
          <p:cNvPr id="2052" name="Picture 4">
            <a:extLst>
              <a:ext uri="{FF2B5EF4-FFF2-40B4-BE49-F238E27FC236}">
                <a16:creationId xmlns:a16="http://schemas.microsoft.com/office/drawing/2014/main" id="{29B65751-B83D-BA8E-9FB0-42172930C8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653" y="895972"/>
            <a:ext cx="4609387" cy="307339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13617D21-834C-FD22-0804-A18BF2B97C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076" y="3307946"/>
            <a:ext cx="4790981" cy="3194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927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B0117C-7AD1-3573-4B15-AA26D360752B}"/>
              </a:ext>
            </a:extLst>
          </p:cNvPr>
          <p:cNvSpPr>
            <a:spLocks noGrp="1"/>
          </p:cNvSpPr>
          <p:nvPr>
            <p:ph type="title"/>
          </p:nvPr>
        </p:nvSpPr>
        <p:spPr>
          <a:xfrm>
            <a:off x="838200" y="660400"/>
            <a:ext cx="10515600" cy="1325563"/>
          </a:xfrm>
        </p:spPr>
        <p:txBody>
          <a:bodyPr>
            <a:normAutofit/>
          </a:bodyPr>
          <a:lstStyle/>
          <a:p>
            <a:r>
              <a:rPr lang="it-IT" sz="4000" dirty="0">
                <a:solidFill>
                  <a:schemeClr val="tx2">
                    <a:lumMod val="75000"/>
                    <a:lumOff val="25000"/>
                  </a:schemeClr>
                </a:solidFill>
              </a:rPr>
              <a:t>PEACE </a:t>
            </a:r>
            <a:r>
              <a:rPr lang="it-IT" sz="4000" dirty="0" err="1">
                <a:solidFill>
                  <a:schemeClr val="tx2">
                    <a:lumMod val="75000"/>
                    <a:lumOff val="25000"/>
                  </a:schemeClr>
                </a:solidFill>
              </a:rPr>
              <a:t>achievements</a:t>
            </a:r>
            <a:r>
              <a:rPr lang="it-IT" sz="4000" dirty="0">
                <a:solidFill>
                  <a:schemeClr val="tx2">
                    <a:lumMod val="75000"/>
                    <a:lumOff val="25000"/>
                  </a:schemeClr>
                </a:solidFill>
              </a:rPr>
              <a:t> by INDIRE</a:t>
            </a:r>
            <a:endParaRPr lang="en-US" sz="4000" dirty="0">
              <a:solidFill>
                <a:schemeClr val="tx2">
                  <a:lumMod val="75000"/>
                  <a:lumOff val="25000"/>
                </a:schemeClr>
              </a:solidFill>
            </a:endParaRPr>
          </a:p>
        </p:txBody>
      </p:sp>
      <p:sp>
        <p:nvSpPr>
          <p:cNvPr id="5" name="Rettangolo con angoli arrotondati 4">
            <a:extLst>
              <a:ext uri="{FF2B5EF4-FFF2-40B4-BE49-F238E27FC236}">
                <a16:creationId xmlns:a16="http://schemas.microsoft.com/office/drawing/2014/main" id="{C2386832-A8D6-B68B-F951-C574E6DAE3FF}"/>
              </a:ext>
            </a:extLst>
          </p:cNvPr>
          <p:cNvSpPr/>
          <p:nvPr/>
        </p:nvSpPr>
        <p:spPr>
          <a:xfrm>
            <a:off x="1677414" y="2871787"/>
            <a:ext cx="8534400" cy="1114425"/>
          </a:xfrm>
          <a:prstGeom prst="roundRect">
            <a:avLst/>
          </a:prstGeom>
          <a:noFill/>
          <a:ln>
            <a:solidFill>
              <a:srgbClr val="FAB91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it-IT" sz="1800" dirty="0">
                <a:solidFill>
                  <a:schemeClr val="tx1"/>
                </a:solidFill>
              </a:rPr>
              <a:t>Work on the </a:t>
            </a:r>
            <a:r>
              <a:rPr lang="it-IT" sz="1800" dirty="0" err="1">
                <a:solidFill>
                  <a:schemeClr val="tx1"/>
                </a:solidFill>
              </a:rPr>
              <a:t>analysis</a:t>
            </a:r>
            <a:r>
              <a:rPr lang="it-IT" sz="1800" dirty="0">
                <a:solidFill>
                  <a:schemeClr val="tx1"/>
                </a:solidFill>
              </a:rPr>
              <a:t> of the "</a:t>
            </a:r>
            <a:r>
              <a:rPr lang="en-GB" sz="1800" dirty="0">
                <a:solidFill>
                  <a:schemeClr val="tx1"/>
                </a:solidFill>
              </a:rPr>
              <a:t>Civic</a:t>
            </a:r>
            <a:r>
              <a:rPr lang="it-IT" sz="1800" dirty="0">
                <a:solidFill>
                  <a:schemeClr val="tx1"/>
                </a:solidFill>
              </a:rPr>
              <a:t> Engagement" </a:t>
            </a:r>
            <a:r>
              <a:rPr lang="it-IT" sz="1800" dirty="0" err="1">
                <a:solidFill>
                  <a:schemeClr val="tx1"/>
                </a:solidFill>
              </a:rPr>
              <a:t>theme</a:t>
            </a:r>
            <a:r>
              <a:rPr lang="it-IT" sz="1800" dirty="0">
                <a:solidFill>
                  <a:schemeClr val="tx1"/>
                </a:solidFill>
              </a:rPr>
              <a:t> </a:t>
            </a:r>
            <a:r>
              <a:rPr lang="it-IT" sz="1800" dirty="0" err="1">
                <a:solidFill>
                  <a:schemeClr val="tx1"/>
                </a:solidFill>
              </a:rPr>
              <a:t>has</a:t>
            </a:r>
            <a:r>
              <a:rPr lang="it-IT" sz="1800" dirty="0">
                <a:solidFill>
                  <a:schemeClr val="tx1"/>
                </a:solidFill>
              </a:rPr>
              <a:t> </a:t>
            </a:r>
            <a:r>
              <a:rPr lang="it-IT" sz="1800" dirty="0" err="1">
                <a:solidFill>
                  <a:schemeClr val="tx1"/>
                </a:solidFill>
              </a:rPr>
              <a:t>been</a:t>
            </a:r>
            <a:r>
              <a:rPr lang="it-IT" sz="1800" dirty="0">
                <a:solidFill>
                  <a:schemeClr val="tx1"/>
                </a:solidFill>
              </a:rPr>
              <a:t> </a:t>
            </a:r>
            <a:r>
              <a:rPr lang="it-IT" sz="1800" dirty="0" err="1">
                <a:solidFill>
                  <a:schemeClr val="tx1"/>
                </a:solidFill>
              </a:rPr>
              <a:t>initiated</a:t>
            </a:r>
            <a:r>
              <a:rPr lang="it-IT" sz="1800" dirty="0">
                <a:solidFill>
                  <a:schemeClr val="tx1"/>
                </a:solidFill>
              </a:rPr>
              <a:t>, </a:t>
            </a:r>
            <a:r>
              <a:rPr lang="it-IT" sz="1800" dirty="0" err="1">
                <a:solidFill>
                  <a:schemeClr val="tx1"/>
                </a:solidFill>
              </a:rPr>
              <a:t>which</a:t>
            </a:r>
            <a:r>
              <a:rPr lang="it-IT" sz="1800" dirty="0">
                <a:solidFill>
                  <a:schemeClr val="tx1"/>
                </a:solidFill>
              </a:rPr>
              <a:t> </a:t>
            </a:r>
            <a:r>
              <a:rPr lang="it-IT" sz="1800" dirty="0" err="1">
                <a:solidFill>
                  <a:schemeClr val="tx1"/>
                </a:solidFill>
              </a:rPr>
              <a:t>has</a:t>
            </a:r>
            <a:r>
              <a:rPr lang="it-IT" sz="1800" dirty="0">
                <a:solidFill>
                  <a:schemeClr val="tx1"/>
                </a:solidFill>
              </a:rPr>
              <a:t> led to the </a:t>
            </a:r>
            <a:r>
              <a:rPr lang="it-IT" sz="1800" dirty="0" err="1">
                <a:solidFill>
                  <a:schemeClr val="tx1"/>
                </a:solidFill>
              </a:rPr>
              <a:t>drafting</a:t>
            </a:r>
            <a:r>
              <a:rPr lang="it-IT" sz="1800" dirty="0">
                <a:solidFill>
                  <a:schemeClr val="tx1"/>
                </a:solidFill>
              </a:rPr>
              <a:t> of </a:t>
            </a:r>
            <a:r>
              <a:rPr lang="it-IT" sz="1800" b="1" dirty="0" err="1">
                <a:solidFill>
                  <a:schemeClr val="tx1"/>
                </a:solidFill>
              </a:rPr>
              <a:t>two</a:t>
            </a:r>
            <a:r>
              <a:rPr lang="it-IT" sz="1800" b="1" dirty="0">
                <a:solidFill>
                  <a:schemeClr val="tx1"/>
                </a:solidFill>
              </a:rPr>
              <a:t> </a:t>
            </a:r>
            <a:r>
              <a:rPr lang="it-IT" sz="1800" b="1" dirty="0" err="1">
                <a:solidFill>
                  <a:schemeClr val="tx1"/>
                </a:solidFill>
              </a:rPr>
              <a:t>thematic</a:t>
            </a:r>
            <a:r>
              <a:rPr lang="it-IT" sz="1800" b="1" dirty="0">
                <a:solidFill>
                  <a:schemeClr val="tx1"/>
                </a:solidFill>
              </a:rPr>
              <a:t> reports </a:t>
            </a:r>
            <a:r>
              <a:rPr lang="it-IT" sz="1800" dirty="0">
                <a:solidFill>
                  <a:schemeClr val="tx1"/>
                </a:solidFill>
              </a:rPr>
              <a:t>(</a:t>
            </a:r>
            <a:r>
              <a:rPr lang="it-IT" sz="1800" dirty="0" err="1">
                <a:solidFill>
                  <a:schemeClr val="tx1"/>
                </a:solidFill>
              </a:rPr>
              <a:t>Naples</a:t>
            </a:r>
            <a:r>
              <a:rPr lang="it-IT" sz="1800" dirty="0">
                <a:solidFill>
                  <a:schemeClr val="tx1"/>
                </a:solidFill>
              </a:rPr>
              <a:t>, Malmo) </a:t>
            </a:r>
            <a:r>
              <a:rPr lang="it-IT" sz="1800" dirty="0" err="1">
                <a:solidFill>
                  <a:schemeClr val="tx1"/>
                </a:solidFill>
              </a:rPr>
              <a:t>through</a:t>
            </a:r>
            <a:r>
              <a:rPr lang="it-IT" sz="1800" dirty="0">
                <a:solidFill>
                  <a:schemeClr val="tx1"/>
                </a:solidFill>
              </a:rPr>
              <a:t> </a:t>
            </a:r>
            <a:r>
              <a:rPr lang="it-IT" sz="1800" dirty="0" err="1">
                <a:solidFill>
                  <a:schemeClr val="tx1"/>
                </a:solidFill>
              </a:rPr>
              <a:t>discussions</a:t>
            </a:r>
            <a:r>
              <a:rPr lang="it-IT" sz="1800" dirty="0">
                <a:solidFill>
                  <a:schemeClr val="tx1"/>
                </a:solidFill>
              </a:rPr>
              <a:t> with </a:t>
            </a:r>
            <a:r>
              <a:rPr lang="it-IT" sz="1800" dirty="0" err="1">
                <a:solidFill>
                  <a:schemeClr val="tx1"/>
                </a:solidFill>
              </a:rPr>
              <a:t>ecosystem</a:t>
            </a:r>
            <a:r>
              <a:rPr lang="it-IT" sz="1800" dirty="0">
                <a:solidFill>
                  <a:schemeClr val="tx1"/>
                </a:solidFill>
              </a:rPr>
              <a:t> </a:t>
            </a:r>
            <a:r>
              <a:rPr lang="it-IT" sz="1800" dirty="0" err="1">
                <a:solidFill>
                  <a:schemeClr val="tx1"/>
                </a:solidFill>
              </a:rPr>
              <a:t>actors</a:t>
            </a:r>
            <a:r>
              <a:rPr lang="it-IT" sz="1800" dirty="0">
                <a:solidFill>
                  <a:schemeClr val="tx1"/>
                </a:solidFill>
              </a:rPr>
              <a:t> and </a:t>
            </a:r>
            <a:r>
              <a:rPr lang="it-IT" sz="1800" b="1" dirty="0">
                <a:solidFill>
                  <a:schemeClr val="tx1"/>
                </a:solidFill>
              </a:rPr>
              <a:t>8 e-learning training </a:t>
            </a:r>
            <a:r>
              <a:rPr lang="it-IT" sz="1800" b="1" dirty="0" err="1">
                <a:solidFill>
                  <a:schemeClr val="tx1"/>
                </a:solidFill>
              </a:rPr>
              <a:t>modules</a:t>
            </a:r>
            <a:endParaRPr lang="it-IT" sz="1800" b="1" dirty="0">
              <a:solidFill>
                <a:schemeClr val="tx1"/>
              </a:solidFill>
            </a:endParaRPr>
          </a:p>
        </p:txBody>
      </p:sp>
    </p:spTree>
    <p:extLst>
      <p:ext uri="{BB962C8B-B14F-4D97-AF65-F5344CB8AC3E}">
        <p14:creationId xmlns:p14="http://schemas.microsoft.com/office/powerpoint/2010/main" val="76476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03C4C83E-4834-EC1E-DF21-016DF73EBF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354" y="898771"/>
            <a:ext cx="3680409" cy="5202672"/>
          </a:xfrm>
          <a:prstGeom prst="rect">
            <a:avLst/>
          </a:prstGeom>
          <a:scene3d>
            <a:camera prst="isometricOffAxis1Right"/>
            <a:lightRig rig="threePt" dir="t"/>
          </a:scene3d>
        </p:spPr>
        <p:style>
          <a:lnRef idx="2">
            <a:schemeClr val="accent1"/>
          </a:lnRef>
          <a:fillRef idx="1">
            <a:schemeClr val="lt1"/>
          </a:fillRef>
          <a:effectRef idx="0">
            <a:schemeClr val="accent1"/>
          </a:effectRef>
          <a:fontRef idx="minor">
            <a:schemeClr val="dk1"/>
          </a:fontRef>
        </p:style>
      </p:pic>
      <p:pic>
        <p:nvPicPr>
          <p:cNvPr id="2" name="Immagine 1">
            <a:extLst>
              <a:ext uri="{FF2B5EF4-FFF2-40B4-BE49-F238E27FC236}">
                <a16:creationId xmlns:a16="http://schemas.microsoft.com/office/drawing/2014/main" id="{353A04C2-EF40-34DD-86D7-6C8FCA20F0F9}"/>
              </a:ext>
            </a:extLst>
          </p:cNvPr>
          <p:cNvPicPr>
            <a:picLocks noChangeAspect="1"/>
          </p:cNvPicPr>
          <p:nvPr/>
        </p:nvPicPr>
        <p:blipFill>
          <a:blip r:embed="rId3"/>
          <a:stretch>
            <a:fillRect/>
          </a:stretch>
        </p:blipFill>
        <p:spPr>
          <a:xfrm>
            <a:off x="4297067" y="898770"/>
            <a:ext cx="3680845" cy="5202673"/>
          </a:xfrm>
          <a:prstGeom prst="rect">
            <a:avLst/>
          </a:prstGeom>
          <a:scene3d>
            <a:camera prst="isometricOffAxis1Right"/>
            <a:lightRig rig="threePt" dir="t"/>
          </a:scene3d>
        </p:spPr>
        <p:style>
          <a:lnRef idx="2">
            <a:schemeClr val="accent1"/>
          </a:lnRef>
          <a:fillRef idx="1">
            <a:schemeClr val="lt1"/>
          </a:fillRef>
          <a:effectRef idx="0">
            <a:schemeClr val="accent1"/>
          </a:effectRef>
          <a:fontRef idx="minor">
            <a:schemeClr val="dk1"/>
          </a:fontRef>
        </p:style>
      </p:pic>
      <p:pic>
        <p:nvPicPr>
          <p:cNvPr id="3" name="Immagine 2">
            <a:extLst>
              <a:ext uri="{FF2B5EF4-FFF2-40B4-BE49-F238E27FC236}">
                <a16:creationId xmlns:a16="http://schemas.microsoft.com/office/drawing/2014/main" id="{5D95733A-917C-2AD3-CB21-5F9D910C39F8}"/>
              </a:ext>
            </a:extLst>
          </p:cNvPr>
          <p:cNvPicPr>
            <a:picLocks noChangeAspect="1"/>
          </p:cNvPicPr>
          <p:nvPr/>
        </p:nvPicPr>
        <p:blipFill>
          <a:blip r:embed="rId4"/>
          <a:stretch>
            <a:fillRect/>
          </a:stretch>
        </p:blipFill>
        <p:spPr>
          <a:xfrm>
            <a:off x="7870178" y="864266"/>
            <a:ext cx="3680846" cy="5237177"/>
          </a:xfrm>
          <a:prstGeom prst="rect">
            <a:avLst/>
          </a:prstGeom>
          <a:scene3d>
            <a:camera prst="isometricOffAxis1Right"/>
            <a:lightRig rig="threePt" dir="t"/>
          </a:scene3d>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159489153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e09d5cd-7639-430b-b3a5-662066e955a4">
      <Terms xmlns="http://schemas.microsoft.com/office/infopath/2007/PartnerControls"/>
    </lcf76f155ced4ddcb4097134ff3c332f>
    <TaxCatchAll xmlns="380924f8-5671-4d9c-a8c5-ae292e3b715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1E16DC15FB8A9B4CAF54B241D0E23B3E" ma:contentTypeVersion="17" ma:contentTypeDescription="Creare un nuovo documento." ma:contentTypeScope="" ma:versionID="ad58db11ac97051f216b50a7f80b80c4">
  <xsd:schema xmlns:xsd="http://www.w3.org/2001/XMLSchema" xmlns:xs="http://www.w3.org/2001/XMLSchema" xmlns:p="http://schemas.microsoft.com/office/2006/metadata/properties" xmlns:ns2="0e09d5cd-7639-430b-b3a5-662066e955a4" xmlns:ns3="380924f8-5671-4d9c-a8c5-ae292e3b715e" targetNamespace="http://schemas.microsoft.com/office/2006/metadata/properties" ma:root="true" ma:fieldsID="c409b4e3024eb8f97692b7b6427b2046" ns2:_="" ns3:_="">
    <xsd:import namespace="0e09d5cd-7639-430b-b3a5-662066e955a4"/>
    <xsd:import namespace="380924f8-5671-4d9c-a8c5-ae292e3b715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09d5cd-7639-430b-b3a5-662066e955a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Tag immagine" ma:readOnly="false" ma:fieldId="{5cf76f15-5ced-4ddc-b409-7134ff3c332f}" ma:taxonomyMulti="true" ma:sspId="9fa98f0a-f547-4eed-b884-85c87cd8416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80924f8-5671-4d9c-a8c5-ae292e3b715e" elementFormDefault="qualified">
    <xsd:import namespace="http://schemas.microsoft.com/office/2006/documentManagement/types"/>
    <xsd:import namespace="http://schemas.microsoft.com/office/infopath/2007/PartnerControls"/>
    <xsd:element name="SharedWithUsers" ma:index="18"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Condiviso con dettagli" ma:internalName="SharedWithDetails" ma:readOnly="true">
      <xsd:simpleType>
        <xsd:restriction base="dms:Note">
          <xsd:maxLength value="255"/>
        </xsd:restriction>
      </xsd:simpleType>
    </xsd:element>
    <xsd:element name="TaxCatchAll" ma:index="24" nillable="true" ma:displayName="Taxonomy Catch All Column" ma:hidden="true" ma:list="{5ebc4f72-f9fc-4fa6-8515-0caa5161a329}" ma:internalName="TaxCatchAll" ma:showField="CatchAllData" ma:web="380924f8-5671-4d9c-a8c5-ae292e3b71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AA1BE8-DA2B-48F5-A24A-2F9B2B8702BA}">
  <ds:schemaRefs>
    <ds:schemaRef ds:uri="http://schemas.microsoft.com/office/2006/metadata/properties"/>
    <ds:schemaRef ds:uri="http://schemas.microsoft.com/office/infopath/2007/PartnerControls"/>
    <ds:schemaRef ds:uri="0e09d5cd-7639-430b-b3a5-662066e955a4"/>
    <ds:schemaRef ds:uri="380924f8-5671-4d9c-a8c5-ae292e3b715e"/>
  </ds:schemaRefs>
</ds:datastoreItem>
</file>

<file path=customXml/itemProps2.xml><?xml version="1.0" encoding="utf-8"?>
<ds:datastoreItem xmlns:ds="http://schemas.openxmlformats.org/officeDocument/2006/customXml" ds:itemID="{C19DEB59-0642-4665-AE19-6DF5188C1F62}">
  <ds:schemaRefs>
    <ds:schemaRef ds:uri="http://schemas.microsoft.com/sharepoint/v3/contenttype/forms"/>
  </ds:schemaRefs>
</ds:datastoreItem>
</file>

<file path=customXml/itemProps3.xml><?xml version="1.0" encoding="utf-8"?>
<ds:datastoreItem xmlns:ds="http://schemas.openxmlformats.org/officeDocument/2006/customXml" ds:itemID="{A73CC448-725C-46B3-91BF-69354549DC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09d5cd-7639-430b-b3a5-662066e955a4"/>
    <ds:schemaRef ds:uri="380924f8-5671-4d9c-a8c5-ae292e3b71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2987</TotalTime>
  <Words>872</Words>
  <Application>Microsoft Office PowerPoint</Application>
  <PresentationFormat>Widescreen</PresentationFormat>
  <Paragraphs>64</Paragraphs>
  <Slides>26</Slides>
  <Notes>2</Notes>
  <HiddenSlides>1</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26</vt:i4>
      </vt:variant>
    </vt:vector>
  </HeadingPairs>
  <TitlesOfParts>
    <vt:vector size="31" baseType="lpstr">
      <vt:lpstr>Aptos</vt:lpstr>
      <vt:lpstr>Aptos Display</vt:lpstr>
      <vt:lpstr>Arial</vt:lpstr>
      <vt:lpstr>Calibri</vt:lpstr>
      <vt:lpstr>Tema di Office</vt:lpstr>
      <vt:lpstr>Presentazione standard di PowerPoint</vt:lpstr>
      <vt:lpstr>PEACE Objectives</vt:lpstr>
      <vt:lpstr>PEACE roadmap</vt:lpstr>
      <vt:lpstr>Presentazione standard di PowerPoint</vt:lpstr>
      <vt:lpstr>Presentazione standard di PowerPoint</vt:lpstr>
      <vt:lpstr>Presentazione standard di PowerPoint</vt:lpstr>
      <vt:lpstr>Presentazione standard di PowerPoint</vt:lpstr>
      <vt:lpstr>PEACE achievements by INDIRE</vt:lpstr>
      <vt:lpstr>Presentazione standard di PowerPoint</vt:lpstr>
      <vt:lpstr>Presentazione standard di PowerPoint</vt:lpstr>
      <vt:lpstr>PEACE achievements by INDIRE</vt:lpstr>
      <vt:lpstr>Presentazione standard di PowerPoint</vt:lpstr>
      <vt:lpstr>Presentazione standard di PowerPoint</vt:lpstr>
      <vt:lpstr>Presentazione standard di PowerPoint</vt:lpstr>
      <vt:lpstr>Presentazione standard di PowerPoint</vt:lpstr>
      <vt:lpstr>Presentazione standard di PowerPoint</vt:lpstr>
      <vt:lpstr>PEACE achievements by INDIRE</vt:lpstr>
      <vt:lpstr>Presentazione standard di PowerPoint</vt:lpstr>
      <vt:lpstr>Presentazione standard di PowerPoint</vt:lpstr>
      <vt:lpstr>Presentazione standard di PowerPoint</vt:lpstr>
      <vt:lpstr> next phase: PEACE + </vt:lpstr>
      <vt:lpstr>Main thematic</vt:lpstr>
      <vt:lpstr>PEACE + Strategic Goals</vt:lpstr>
      <vt:lpstr>Partners</vt:lpstr>
      <vt:lpstr>Be part of the change, your NA could be the next to inspire and lead!   Through organizing events and dissemination activities, you can shape the future, spark collaboration, and share knowledge that drives innovation across the network.   The impact starts with you!</vt:lpstr>
      <vt:lpstr>See you in Rome, December 9-10th  </vt:lpstr>
    </vt:vector>
  </TitlesOfParts>
  <Company>Intellera Consulting S.r.l.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Francesca Canilli</dc:creator>
  <cp:lastModifiedBy>Sara Pagliai</cp:lastModifiedBy>
  <cp:revision>2</cp:revision>
  <dcterms:created xsi:type="dcterms:W3CDTF">2024-10-25T14:40:49Z</dcterms:created>
  <dcterms:modified xsi:type="dcterms:W3CDTF">2024-10-31T07:51:32Z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0x0101001E16DC15FB8A9B4CAF54B241D0E23B3E</vt:lpwstr>
  </property>
</Properties>
</file>